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3" r:id="rId3"/>
  </p:sldMasterIdLst>
  <p:sldIdLst>
    <p:sldId id="256" r:id="rId4"/>
    <p:sldId id="257" r:id="rId5"/>
    <p:sldId id="259" r:id="rId6"/>
    <p:sldId id="258" r:id="rId7"/>
    <p:sldId id="263" r:id="rId8"/>
    <p:sldId id="261" r:id="rId9"/>
    <p:sldId id="260" r:id="rId10"/>
    <p:sldId id="275" r:id="rId11"/>
    <p:sldId id="276" r:id="rId12"/>
    <p:sldId id="262" r:id="rId13"/>
    <p:sldId id="277" r:id="rId14"/>
    <p:sldId id="264" r:id="rId15"/>
    <p:sldId id="269" r:id="rId16"/>
    <p:sldId id="265" r:id="rId17"/>
    <p:sldId id="270" r:id="rId18"/>
    <p:sldId id="266" r:id="rId19"/>
    <p:sldId id="271" r:id="rId20"/>
    <p:sldId id="279" r:id="rId21"/>
    <p:sldId id="280" r:id="rId22"/>
    <p:sldId id="267" r:id="rId23"/>
    <p:sldId id="268" r:id="rId24"/>
    <p:sldId id="272" r:id="rId25"/>
    <p:sldId id="273" r:id="rId26"/>
    <p:sldId id="278" r:id="rId27"/>
    <p:sldId id="282" r:id="rId28"/>
    <p:sldId id="281" r:id="rId29"/>
    <p:sldId id="283" r:id="rId30"/>
  </p:sldIdLst>
  <p:sldSz cx="9144000" cy="5143500" type="screen16x9"/>
  <p:notesSz cx="6858000" cy="9144000"/>
  <p:embeddedFontLs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明黒" charset="-122"/>
      <p:regular r:id="rId35"/>
    </p:embeddedFont>
    <p:embeddedFont>
      <p:font typeface="微软雅黑" pitchFamily="34" charset="-122"/>
      <p:regular r:id="rId36"/>
      <p:bold r:id="rId37"/>
    </p:embeddedFont>
    <p:embeddedFont>
      <p:font typeface="迷你简启体" pitchFamily="65" charset="-122"/>
      <p:regular r:id="rId38"/>
    </p:embeddedFont>
    <p:embeddedFont>
      <p:font typeface="方正正中黑简体" pitchFamily="2" charset="-122"/>
      <p:regular r:id="rId39"/>
    </p:embeddedFont>
    <p:embeddedFont>
      <p:font typeface="方正粗黑宋简体" pitchFamily="2" charset="-122"/>
      <p:regular r:id="rId40"/>
    </p:embeddedFont>
    <p:embeddedFont>
      <p:font typeface="方正正黑简体" pitchFamily="2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786E"/>
    <a:srgbClr val="9D8679"/>
    <a:srgbClr val="907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7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9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5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97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855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949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1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2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76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35546"/>
            <a:ext cx="8229600" cy="85725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9144000" cy="4655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412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308610" indent="0">
              <a:buNone/>
              <a:defRPr sz="1215">
                <a:solidFill>
                  <a:schemeClr val="tx1">
                    <a:tint val="75000"/>
                  </a:schemeClr>
                </a:solidFill>
              </a:defRPr>
            </a:lvl2pPr>
            <a:lvl3pPr marL="6172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92583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23444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54305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8516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46888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49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90"/>
            </a:lvl1pPr>
            <a:lvl2pPr>
              <a:defRPr sz="1620"/>
            </a:lvl2pPr>
            <a:lvl3pPr>
              <a:defRPr sz="1350"/>
            </a:lvl3pPr>
            <a:lvl4pPr>
              <a:defRPr sz="1215"/>
            </a:lvl4pPr>
            <a:lvl5pPr>
              <a:defRPr sz="1215"/>
            </a:lvl5pPr>
            <a:lvl6pPr>
              <a:defRPr sz="1215"/>
            </a:lvl6pPr>
            <a:lvl7pPr>
              <a:defRPr sz="1215"/>
            </a:lvl7pPr>
            <a:lvl8pPr>
              <a:defRPr sz="1215"/>
            </a:lvl8pPr>
            <a:lvl9pPr>
              <a:defRPr sz="121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1890"/>
            </a:lvl1pPr>
            <a:lvl2pPr>
              <a:defRPr sz="1620"/>
            </a:lvl2pPr>
            <a:lvl3pPr>
              <a:defRPr sz="1350"/>
            </a:lvl3pPr>
            <a:lvl4pPr>
              <a:defRPr sz="1215"/>
            </a:lvl4pPr>
            <a:lvl5pPr>
              <a:defRPr sz="1215"/>
            </a:lvl5pPr>
            <a:lvl6pPr>
              <a:defRPr sz="1215"/>
            </a:lvl6pPr>
            <a:lvl7pPr>
              <a:defRPr sz="1215"/>
            </a:lvl7pPr>
            <a:lvl8pPr>
              <a:defRPr sz="1215"/>
            </a:lvl8pPr>
            <a:lvl9pPr>
              <a:defRPr sz="121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360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620"/>
            </a:lvl1pPr>
            <a:lvl2pPr>
              <a:defRPr sz="1350"/>
            </a:lvl2pPr>
            <a:lvl3pPr>
              <a:defRPr sz="1215"/>
            </a:lvl3pPr>
            <a:lvl4pPr>
              <a:defRPr sz="1080"/>
            </a:lvl4pPr>
            <a:lvl5pPr>
              <a:defRPr sz="1080"/>
            </a:lvl5pPr>
            <a:lvl6pPr>
              <a:defRPr sz="1080"/>
            </a:lvl6pPr>
            <a:lvl7pPr>
              <a:defRPr sz="1080"/>
            </a:lvl7pPr>
            <a:lvl8pPr>
              <a:defRPr sz="1080"/>
            </a:lvl8pPr>
            <a:lvl9pPr>
              <a:defRPr sz="108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620"/>
            </a:lvl1pPr>
            <a:lvl2pPr>
              <a:defRPr sz="1350"/>
            </a:lvl2pPr>
            <a:lvl3pPr>
              <a:defRPr sz="1215"/>
            </a:lvl3pPr>
            <a:lvl4pPr>
              <a:defRPr sz="1080"/>
            </a:lvl4pPr>
            <a:lvl5pPr>
              <a:defRPr sz="1080"/>
            </a:lvl5pPr>
            <a:lvl6pPr>
              <a:defRPr sz="1080"/>
            </a:lvl6pPr>
            <a:lvl7pPr>
              <a:defRPr sz="1080"/>
            </a:lvl7pPr>
            <a:lvl8pPr>
              <a:defRPr sz="1080"/>
            </a:lvl8pPr>
            <a:lvl9pPr>
              <a:defRPr sz="108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981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36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946" y="-38494"/>
            <a:ext cx="9140054" cy="530121"/>
          </a:xfrm>
          <a:prstGeom prst="rect">
            <a:avLst/>
          </a:prstGeom>
          <a:solidFill>
            <a:srgbClr val="9B74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894852" y="439141"/>
            <a:ext cx="468052" cy="351000"/>
          </a:xfrm>
          <a:prstGeom prst="ellipse">
            <a:avLst/>
          </a:prstGeom>
          <a:solidFill>
            <a:srgbClr val="D1B48C"/>
          </a:solidFill>
          <a:ln>
            <a:solidFill>
              <a:schemeClr val="bg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3946" y="19755"/>
            <a:ext cx="1080000" cy="810000"/>
          </a:xfrm>
          <a:prstGeom prst="ellipse">
            <a:avLst/>
          </a:prstGeom>
          <a:blipFill dpi="0" rotWithShape="1">
            <a:blip r:embed="rId2"/>
            <a:srcRect/>
            <a:tile tx="-177800" ty="-158750" sx="100000" sy="100000" flip="none" algn="tl"/>
          </a:blipFill>
          <a:ln>
            <a:solidFill>
              <a:schemeClr val="bg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09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54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160"/>
            </a:lvl1pPr>
            <a:lvl2pPr>
              <a:defRPr sz="1890"/>
            </a:lvl2pPr>
            <a:lvl3pPr>
              <a:defRPr sz="162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945"/>
            </a:lvl1pPr>
            <a:lvl2pPr marL="308610" indent="0">
              <a:buNone/>
              <a:defRPr sz="810"/>
            </a:lvl2pPr>
            <a:lvl3pPr marL="617220" indent="0">
              <a:buNone/>
              <a:defRPr sz="675"/>
            </a:lvl3pPr>
            <a:lvl4pPr marL="925830" indent="0">
              <a:buNone/>
              <a:defRPr sz="608"/>
            </a:lvl4pPr>
            <a:lvl5pPr marL="1234440" indent="0">
              <a:buNone/>
              <a:defRPr sz="608"/>
            </a:lvl5pPr>
            <a:lvl6pPr marL="1543050" indent="0">
              <a:buNone/>
              <a:defRPr sz="608"/>
            </a:lvl6pPr>
            <a:lvl7pPr marL="1851660" indent="0">
              <a:buNone/>
              <a:defRPr sz="608"/>
            </a:lvl7pPr>
            <a:lvl8pPr marL="2160270" indent="0">
              <a:buNone/>
              <a:defRPr sz="608"/>
            </a:lvl8pPr>
            <a:lvl9pPr marL="2468880" indent="0">
              <a:buNone/>
              <a:defRPr sz="60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88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160"/>
            </a:lvl1pPr>
            <a:lvl2pPr marL="308610" indent="0">
              <a:buNone/>
              <a:defRPr sz="1890"/>
            </a:lvl2pPr>
            <a:lvl3pPr marL="617220" indent="0">
              <a:buNone/>
              <a:defRPr sz="1620"/>
            </a:lvl3pPr>
            <a:lvl4pPr marL="925830" indent="0">
              <a:buNone/>
              <a:defRPr sz="1350"/>
            </a:lvl4pPr>
            <a:lvl5pPr marL="1234440" indent="0">
              <a:buNone/>
              <a:defRPr sz="1350"/>
            </a:lvl5pPr>
            <a:lvl6pPr marL="1543050" indent="0">
              <a:buNone/>
              <a:defRPr sz="1350"/>
            </a:lvl6pPr>
            <a:lvl7pPr marL="1851660" indent="0">
              <a:buNone/>
              <a:defRPr sz="1350"/>
            </a:lvl7pPr>
            <a:lvl8pPr marL="2160270" indent="0">
              <a:buNone/>
              <a:defRPr sz="1350"/>
            </a:lvl8pPr>
            <a:lvl9pPr marL="2468880" indent="0">
              <a:buNone/>
              <a:defRPr sz="135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945"/>
            </a:lvl1pPr>
            <a:lvl2pPr marL="308610" indent="0">
              <a:buNone/>
              <a:defRPr sz="810"/>
            </a:lvl2pPr>
            <a:lvl3pPr marL="617220" indent="0">
              <a:buNone/>
              <a:defRPr sz="675"/>
            </a:lvl3pPr>
            <a:lvl4pPr marL="925830" indent="0">
              <a:buNone/>
              <a:defRPr sz="608"/>
            </a:lvl4pPr>
            <a:lvl5pPr marL="1234440" indent="0">
              <a:buNone/>
              <a:defRPr sz="608"/>
            </a:lvl5pPr>
            <a:lvl6pPr marL="1543050" indent="0">
              <a:buNone/>
              <a:defRPr sz="608"/>
            </a:lvl6pPr>
            <a:lvl7pPr marL="1851660" indent="0">
              <a:buNone/>
              <a:defRPr sz="608"/>
            </a:lvl7pPr>
            <a:lvl8pPr marL="2160270" indent="0">
              <a:buNone/>
              <a:defRPr sz="608"/>
            </a:lvl8pPr>
            <a:lvl9pPr marL="2468880" indent="0">
              <a:buNone/>
              <a:defRPr sz="60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875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71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681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1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2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791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20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308610" indent="0">
              <a:buNone/>
              <a:defRPr sz="1215">
                <a:solidFill>
                  <a:schemeClr val="tx1">
                    <a:tint val="75000"/>
                  </a:schemeClr>
                </a:solidFill>
              </a:defRPr>
            </a:lvl2pPr>
            <a:lvl3pPr marL="6172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92583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23444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54305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8516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46888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45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90"/>
            </a:lvl1pPr>
            <a:lvl2pPr>
              <a:defRPr sz="1620"/>
            </a:lvl2pPr>
            <a:lvl3pPr>
              <a:defRPr sz="1350"/>
            </a:lvl3pPr>
            <a:lvl4pPr>
              <a:defRPr sz="1215"/>
            </a:lvl4pPr>
            <a:lvl5pPr>
              <a:defRPr sz="1215"/>
            </a:lvl5pPr>
            <a:lvl6pPr>
              <a:defRPr sz="1215"/>
            </a:lvl6pPr>
            <a:lvl7pPr>
              <a:defRPr sz="1215"/>
            </a:lvl7pPr>
            <a:lvl8pPr>
              <a:defRPr sz="1215"/>
            </a:lvl8pPr>
            <a:lvl9pPr>
              <a:defRPr sz="121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1890"/>
            </a:lvl1pPr>
            <a:lvl2pPr>
              <a:defRPr sz="1620"/>
            </a:lvl2pPr>
            <a:lvl3pPr>
              <a:defRPr sz="1350"/>
            </a:lvl3pPr>
            <a:lvl4pPr>
              <a:defRPr sz="1215"/>
            </a:lvl4pPr>
            <a:lvl5pPr>
              <a:defRPr sz="1215"/>
            </a:lvl5pPr>
            <a:lvl6pPr>
              <a:defRPr sz="1215"/>
            </a:lvl6pPr>
            <a:lvl7pPr>
              <a:defRPr sz="1215"/>
            </a:lvl7pPr>
            <a:lvl8pPr>
              <a:defRPr sz="1215"/>
            </a:lvl8pPr>
            <a:lvl9pPr>
              <a:defRPr sz="121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621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620"/>
            </a:lvl1pPr>
            <a:lvl2pPr>
              <a:defRPr sz="1350"/>
            </a:lvl2pPr>
            <a:lvl3pPr>
              <a:defRPr sz="1215"/>
            </a:lvl3pPr>
            <a:lvl4pPr>
              <a:defRPr sz="1080"/>
            </a:lvl4pPr>
            <a:lvl5pPr>
              <a:defRPr sz="1080"/>
            </a:lvl5pPr>
            <a:lvl6pPr>
              <a:defRPr sz="1080"/>
            </a:lvl6pPr>
            <a:lvl7pPr>
              <a:defRPr sz="1080"/>
            </a:lvl7pPr>
            <a:lvl8pPr>
              <a:defRPr sz="1080"/>
            </a:lvl8pPr>
            <a:lvl9pPr>
              <a:defRPr sz="108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620"/>
            </a:lvl1pPr>
            <a:lvl2pPr>
              <a:defRPr sz="1350"/>
            </a:lvl2pPr>
            <a:lvl3pPr>
              <a:defRPr sz="1215"/>
            </a:lvl3pPr>
            <a:lvl4pPr>
              <a:defRPr sz="1080"/>
            </a:lvl4pPr>
            <a:lvl5pPr>
              <a:defRPr sz="1080"/>
            </a:lvl5pPr>
            <a:lvl6pPr>
              <a:defRPr sz="1080"/>
            </a:lvl6pPr>
            <a:lvl7pPr>
              <a:defRPr sz="1080"/>
            </a:lvl7pPr>
            <a:lvl8pPr>
              <a:defRPr sz="1080"/>
            </a:lvl8pPr>
            <a:lvl9pPr>
              <a:defRPr sz="108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049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9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80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00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160"/>
            </a:lvl1pPr>
            <a:lvl2pPr>
              <a:defRPr sz="1890"/>
            </a:lvl2pPr>
            <a:lvl3pPr>
              <a:defRPr sz="162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945"/>
            </a:lvl1pPr>
            <a:lvl2pPr marL="308610" indent="0">
              <a:buNone/>
              <a:defRPr sz="810"/>
            </a:lvl2pPr>
            <a:lvl3pPr marL="617220" indent="0">
              <a:buNone/>
              <a:defRPr sz="675"/>
            </a:lvl3pPr>
            <a:lvl4pPr marL="925830" indent="0">
              <a:buNone/>
              <a:defRPr sz="608"/>
            </a:lvl4pPr>
            <a:lvl5pPr marL="1234440" indent="0">
              <a:buNone/>
              <a:defRPr sz="608"/>
            </a:lvl5pPr>
            <a:lvl6pPr marL="1543050" indent="0">
              <a:buNone/>
              <a:defRPr sz="608"/>
            </a:lvl6pPr>
            <a:lvl7pPr marL="1851660" indent="0">
              <a:buNone/>
              <a:defRPr sz="608"/>
            </a:lvl7pPr>
            <a:lvl8pPr marL="2160270" indent="0">
              <a:buNone/>
              <a:defRPr sz="608"/>
            </a:lvl8pPr>
            <a:lvl9pPr marL="2468880" indent="0">
              <a:buNone/>
              <a:defRPr sz="60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290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160"/>
            </a:lvl1pPr>
            <a:lvl2pPr marL="308610" indent="0">
              <a:buNone/>
              <a:defRPr sz="1890"/>
            </a:lvl2pPr>
            <a:lvl3pPr marL="617220" indent="0">
              <a:buNone/>
              <a:defRPr sz="1620"/>
            </a:lvl3pPr>
            <a:lvl4pPr marL="925830" indent="0">
              <a:buNone/>
              <a:defRPr sz="1350"/>
            </a:lvl4pPr>
            <a:lvl5pPr marL="1234440" indent="0">
              <a:buNone/>
              <a:defRPr sz="1350"/>
            </a:lvl5pPr>
            <a:lvl6pPr marL="1543050" indent="0">
              <a:buNone/>
              <a:defRPr sz="1350"/>
            </a:lvl6pPr>
            <a:lvl7pPr marL="1851660" indent="0">
              <a:buNone/>
              <a:defRPr sz="1350"/>
            </a:lvl7pPr>
            <a:lvl8pPr marL="2160270" indent="0">
              <a:buNone/>
              <a:defRPr sz="1350"/>
            </a:lvl8pPr>
            <a:lvl9pPr marL="2468880" indent="0">
              <a:buNone/>
              <a:defRPr sz="135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945"/>
            </a:lvl1pPr>
            <a:lvl2pPr marL="308610" indent="0">
              <a:buNone/>
              <a:defRPr sz="810"/>
            </a:lvl2pPr>
            <a:lvl3pPr marL="617220" indent="0">
              <a:buNone/>
              <a:defRPr sz="675"/>
            </a:lvl3pPr>
            <a:lvl4pPr marL="925830" indent="0">
              <a:buNone/>
              <a:defRPr sz="608"/>
            </a:lvl4pPr>
            <a:lvl5pPr marL="1234440" indent="0">
              <a:buNone/>
              <a:defRPr sz="608"/>
            </a:lvl5pPr>
            <a:lvl6pPr marL="1543050" indent="0">
              <a:buNone/>
              <a:defRPr sz="608"/>
            </a:lvl6pPr>
            <a:lvl7pPr marL="1851660" indent="0">
              <a:buNone/>
              <a:defRPr sz="608"/>
            </a:lvl7pPr>
            <a:lvl8pPr marL="2160270" indent="0">
              <a:buNone/>
              <a:defRPr sz="608"/>
            </a:lvl8pPr>
            <a:lvl9pPr marL="2468880" indent="0">
              <a:buNone/>
              <a:defRPr sz="60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315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968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92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65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11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3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91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04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04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098D5-51EC-4160-866A-2E2301AFEFAE}" type="datetimeFigureOut">
              <a:rPr lang="zh-CN" altLang="en-US" smtClean="0"/>
              <a:t>2015/2/8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E9AD3-1781-4C71-85BB-479B0EB16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88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66714-2674-4B81-913D-D82F318967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3D111-EA0E-4985-9B7C-7CB22BE077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617220" rtl="0" eaLnBrk="1" latinLnBrk="0" hangingPunct="1">
        <a:spcBef>
          <a:spcPct val="0"/>
        </a:spcBef>
        <a:buNone/>
        <a:defRPr sz="2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458" indent="-231458" algn="l" defTabSz="617220" rtl="0" eaLnBrk="1" latinLnBrk="0" hangingPunct="1">
        <a:spcBef>
          <a:spcPct val="20000"/>
        </a:spcBef>
        <a:buFont typeface="Arial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01492" indent="-192882" algn="l" defTabSz="617220" rtl="0" eaLnBrk="1" latinLnBrk="0" hangingPunct="1">
        <a:spcBef>
          <a:spcPct val="20000"/>
        </a:spcBef>
        <a:buFont typeface="Arial" pitchFamily="34" charset="0"/>
        <a:buChar char="–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defTabSz="617220" rtl="0" eaLnBrk="1" latinLnBrk="0" hangingPunct="1">
        <a:spcBef>
          <a:spcPct val="20000"/>
        </a:spcBef>
        <a:buFont typeface="Arial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defTabSz="617220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defTabSz="617220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defTabSz="61722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05965" indent="-154305" algn="l" defTabSz="61722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14575" indent="-154305" algn="l" defTabSz="61722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23185" indent="-154305" algn="l" defTabSz="61722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66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27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27441-63DE-4ADF-BAF3-45B112D3498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4ACB2-54B4-4246-A664-42F2E8CEA1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7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617220" rtl="0" eaLnBrk="1" latinLnBrk="0" hangingPunct="1">
        <a:spcBef>
          <a:spcPct val="0"/>
        </a:spcBef>
        <a:buNone/>
        <a:defRPr sz="2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458" indent="-231458" algn="l" defTabSz="617220" rtl="0" eaLnBrk="1" latinLnBrk="0" hangingPunct="1">
        <a:spcBef>
          <a:spcPct val="20000"/>
        </a:spcBef>
        <a:buFont typeface="Arial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01492" indent="-192882" algn="l" defTabSz="617220" rtl="0" eaLnBrk="1" latinLnBrk="0" hangingPunct="1">
        <a:spcBef>
          <a:spcPct val="20000"/>
        </a:spcBef>
        <a:buFont typeface="Arial" pitchFamily="34" charset="0"/>
        <a:buChar char="–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defTabSz="617220" rtl="0" eaLnBrk="1" latinLnBrk="0" hangingPunct="1">
        <a:spcBef>
          <a:spcPct val="20000"/>
        </a:spcBef>
        <a:buFont typeface="Arial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defTabSz="617220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defTabSz="617220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defTabSz="61722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05965" indent="-154305" algn="l" defTabSz="61722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14575" indent="-154305" algn="l" defTabSz="61722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23185" indent="-154305" algn="l" defTabSz="61722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66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27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5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4560" y="629415"/>
            <a:ext cx="336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明黒" pitchFamily="34" charset="-122"/>
                <a:ea typeface="明黒" pitchFamily="34" charset="-122"/>
              </a:rPr>
              <a:t>在知识中寻找见识</a:t>
            </a:r>
            <a:endParaRPr lang="zh-CN" altLang="en-US" sz="2400" dirty="0">
              <a:solidFill>
                <a:schemeClr val="bg1"/>
              </a:solidFill>
              <a:latin typeface="明黒" pitchFamily="34" charset="-122"/>
              <a:ea typeface="明黒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64823" y="3291830"/>
            <a:ext cx="4145594" cy="552375"/>
            <a:chOff x="1887135" y="2520108"/>
            <a:chExt cx="4145594" cy="552375"/>
          </a:xfrm>
        </p:grpSpPr>
        <p:sp>
          <p:nvSpPr>
            <p:cNvPr id="3" name="TextBox 2"/>
            <p:cNvSpPr txBox="1"/>
            <p:nvPr/>
          </p:nvSpPr>
          <p:spPr>
            <a:xfrm>
              <a:off x="1887135" y="2528528"/>
              <a:ext cx="4145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bg1"/>
                  </a:solidFill>
                  <a:latin typeface="冬青黑体简体中文 W6" pitchFamily="34" charset="-122"/>
                  <a:ea typeface="冬青黑体简体中文 W6" pitchFamily="34" charset="-122"/>
                </a:rPr>
                <a:t>有种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冬青黑体简体中文 W6" pitchFamily="34" charset="-122"/>
                  <a:ea typeface="冬青黑体简体中文 W6" pitchFamily="34" charset="-122"/>
                </a:rPr>
                <a:t>·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冬青黑体简体中文 W6" pitchFamily="34" charset="-122"/>
                  <a:ea typeface="冬青黑体简体中文 W6" pitchFamily="34" charset="-122"/>
                </a:rPr>
                <a:t>有趣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冬青黑体简体中文 W6" pitchFamily="34" charset="-122"/>
                  <a:ea typeface="冬青黑体简体中文 W6" pitchFamily="34" charset="-122"/>
                </a:rPr>
                <a:t>·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冬青黑体简体中文 W6" pitchFamily="34" charset="-122"/>
                  <a:ea typeface="冬青黑体简体中文 W6" pitchFamily="34" charset="-122"/>
                </a:rPr>
                <a:t>有料</a:t>
              </a:r>
              <a:endParaRPr lang="zh-CN" altLang="en-US" sz="2800" dirty="0">
                <a:solidFill>
                  <a:schemeClr val="bg1"/>
                </a:solidFill>
                <a:latin typeface="冬青黑体简体中文 W6" pitchFamily="34" charset="-122"/>
                <a:ea typeface="冬青黑体简体中文 W6" pitchFamily="34" charset="-122"/>
              </a:endParaRPr>
            </a:p>
          </p:txBody>
        </p:sp>
        <p:sp>
          <p:nvSpPr>
            <p:cNvPr id="6" name="L 形 5"/>
            <p:cNvSpPr/>
            <p:nvPr/>
          </p:nvSpPr>
          <p:spPr>
            <a:xfrm rot="5400000">
              <a:off x="2441245" y="2520108"/>
              <a:ext cx="180020" cy="180020"/>
            </a:xfrm>
            <a:prstGeom prst="corner">
              <a:avLst>
                <a:gd name="adj1" fmla="val 25390"/>
                <a:gd name="adj2" fmla="val 2628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L 形 6"/>
            <p:cNvSpPr/>
            <p:nvPr/>
          </p:nvSpPr>
          <p:spPr>
            <a:xfrm rot="16200000">
              <a:off x="5274078" y="2892463"/>
              <a:ext cx="180020" cy="180020"/>
            </a:xfrm>
            <a:prstGeom prst="corner">
              <a:avLst>
                <a:gd name="adj1" fmla="val 25390"/>
                <a:gd name="adj2" fmla="val 2628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2" descr="C:\Users\董翔\Desktop\IMG_2372副本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3492" r="24069" b="40645"/>
          <a:stretch/>
        </p:blipFill>
        <p:spPr bwMode="auto">
          <a:xfrm>
            <a:off x="395536" y="1347614"/>
            <a:ext cx="5454352" cy="16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6136" y="1562414"/>
            <a:ext cx="430887" cy="11533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明黒" pitchFamily="34" charset="-122"/>
                <a:ea typeface="明黒" pitchFamily="34" charset="-122"/>
              </a:rPr>
              <a:t>罗振宇   著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7420" y="451596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读书笔记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木爱橘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6" name="Picture 4" descr="d:\已安装~1\360浏~1\360se6\USERDA~1\Temp\S_JPG_~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11" b="100000" l="4435" r="951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114"/>
          <a:stretch/>
        </p:blipFill>
        <p:spPr bwMode="auto">
          <a:xfrm>
            <a:off x="5616495" y="606367"/>
            <a:ext cx="3751256" cy="45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6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已安装~1\360浏~1\360se6\USERDA~1\Temp\200908~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3814"/>
            <a:ext cx="3312368" cy="478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3167" y="987574"/>
            <a:ext cx="1020521" cy="12618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92D050"/>
                </a:solidFill>
                <a:ea typeface="方正粗黑宋简体" pitchFamily="2" charset="-122"/>
              </a:rPr>
              <a:t>70</a:t>
            </a:r>
            <a:endParaRPr lang="en-US" altLang="zh-CN" sz="36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pPr algn="ctr"/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后</a:t>
            </a:r>
            <a:endParaRPr lang="zh-CN" altLang="en-US" sz="36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1640" y="1018351"/>
            <a:ext cx="453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必杀技</a:t>
            </a:r>
            <a:r>
              <a:rPr lang="zh-CN" altLang="en-US" sz="32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之一</a:t>
            </a:r>
            <a:endParaRPr lang="zh-CN" altLang="en-US" sz="32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54" y="3742655"/>
            <a:ext cx="6264280" cy="6463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ea typeface="方正粗黑宋简体" pitchFamily="2" charset="-122"/>
              </a:rPr>
              <a:t>赶上</a:t>
            </a:r>
            <a:r>
              <a:rPr lang="zh-CN" altLang="en-US" sz="3600" dirty="0" smtClean="0">
                <a:solidFill>
                  <a:srgbClr val="92D050"/>
                </a:solidFill>
                <a:ea typeface="方正粗黑宋简体" pitchFamily="2" charset="-122"/>
              </a:rPr>
              <a:t>互联网爆发</a:t>
            </a:r>
            <a:r>
              <a:rPr lang="zh-CN" altLang="en-US" sz="3600" dirty="0" smtClean="0">
                <a:solidFill>
                  <a:schemeClr val="bg1"/>
                </a:solidFill>
                <a:ea typeface="方正粗黑宋简体" pitchFamily="2" charset="-122"/>
              </a:rPr>
              <a:t>第一个时代</a:t>
            </a:r>
            <a:endParaRPr lang="zh-CN" altLang="en-US" sz="3600" dirty="0">
              <a:solidFill>
                <a:schemeClr val="bg1"/>
              </a:solidFill>
              <a:ea typeface="方正粗黑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07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25344" y="881693"/>
            <a:ext cx="5472608" cy="7078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方正粗黑宋简体" pitchFamily="2" charset="-122"/>
              </a:rPr>
              <a:t>90</a:t>
            </a:r>
            <a:r>
              <a:rPr lang="zh-CN" altLang="en-US" sz="3600" dirty="0" smtClean="0">
                <a:solidFill>
                  <a:schemeClr val="bg1"/>
                </a:solidFill>
                <a:ea typeface="方正粗黑宋简体" pitchFamily="2" charset="-122"/>
              </a:rPr>
              <a:t>后是数字时代的</a:t>
            </a:r>
            <a:r>
              <a:rPr lang="zh-CN" altLang="en-US" sz="3600" dirty="0">
                <a:solidFill>
                  <a:srgbClr val="92D050"/>
                </a:solidFill>
                <a:ea typeface="方正粗黑宋简体" pitchFamily="2" charset="-122"/>
              </a:rPr>
              <a:t>原著民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3498" y="1585091"/>
            <a:ext cx="5375273" cy="7078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ea typeface="方正粗黑宋简体" pitchFamily="2" charset="-122"/>
              </a:rPr>
              <a:t>而</a:t>
            </a:r>
            <a:r>
              <a:rPr lang="en-US" altLang="zh-CN" sz="4000" dirty="0">
                <a:solidFill>
                  <a:schemeClr val="bg1"/>
                </a:solidFill>
                <a:ea typeface="方正粗黑宋简体" pitchFamily="2" charset="-122"/>
              </a:rPr>
              <a:t>8</a:t>
            </a:r>
            <a:r>
              <a:rPr lang="en-US" altLang="zh-CN" sz="4000" dirty="0" smtClean="0">
                <a:solidFill>
                  <a:schemeClr val="bg1"/>
                </a:solidFill>
                <a:ea typeface="方正粗黑宋简体" pitchFamily="2" charset="-122"/>
              </a:rPr>
              <a:t>0</a:t>
            </a:r>
            <a:r>
              <a:rPr lang="zh-CN" altLang="en-US" sz="3600" dirty="0" smtClean="0">
                <a:solidFill>
                  <a:schemeClr val="bg1"/>
                </a:solidFill>
                <a:ea typeface="方正粗黑宋简体" pitchFamily="2" charset="-122"/>
              </a:rPr>
              <a:t>后是数字时代的</a:t>
            </a:r>
            <a:r>
              <a:rPr lang="zh-CN" altLang="en-US" sz="3600" dirty="0">
                <a:solidFill>
                  <a:srgbClr val="92D050"/>
                </a:solidFill>
                <a:ea typeface="方正粗黑宋简体" pitchFamily="2" charset="-122"/>
              </a:rPr>
              <a:t>移民</a:t>
            </a:r>
          </a:p>
        </p:txBody>
      </p:sp>
      <p:pic>
        <p:nvPicPr>
          <p:cNvPr id="8" name="Picture 2" descr="d:\已安装~1\360浏~1\360se6\USERDA~1\Tem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8283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圆角矩形标注 8"/>
          <p:cNvSpPr/>
          <p:nvPr/>
        </p:nvSpPr>
        <p:spPr>
          <a:xfrm>
            <a:off x="2915816" y="627534"/>
            <a:ext cx="5691664" cy="1885211"/>
          </a:xfrm>
          <a:prstGeom prst="wedgeRoundRectCallout">
            <a:avLst>
              <a:gd name="adj1" fmla="val -57594"/>
              <a:gd name="adj2" fmla="val -1952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 descr="d:\已安装~1\360浏~1\360se6\USERDA~1\Tem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003798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圆角矩形标注 10"/>
          <p:cNvSpPr/>
          <p:nvPr/>
        </p:nvSpPr>
        <p:spPr>
          <a:xfrm>
            <a:off x="898614" y="3244670"/>
            <a:ext cx="5378288" cy="1199288"/>
          </a:xfrm>
          <a:prstGeom prst="wedgeRoundRectCallout">
            <a:avLst>
              <a:gd name="adj1" fmla="val 56732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52409" y="3376470"/>
            <a:ext cx="5225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罗胖，小点声，华妃娘娘是</a:t>
            </a:r>
            <a:r>
              <a:rPr lang="en-US" altLang="zh-CN" sz="2800" dirty="0">
                <a:solidFill>
                  <a:srgbClr val="92D050"/>
                </a:solidFill>
                <a:ea typeface="方正粗黑宋简体" pitchFamily="2" charset="-122"/>
              </a:rPr>
              <a:t>80</a:t>
            </a:r>
            <a:r>
              <a:rPr lang="zh-CN" altLang="en-US" sz="2800" dirty="0" smtClean="0">
                <a:solidFill>
                  <a:srgbClr val="92D050"/>
                </a:solidFill>
                <a:ea typeface="方正粗黑宋简体" pitchFamily="2" charset="-122"/>
              </a:rPr>
              <a:t>后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她要是听见了定会不高兴的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15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已安装~1\360浏~1\360se6\USERDA~1\Temp\100589~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-3731" r="14502" b="7882"/>
          <a:stretch/>
        </p:blipFill>
        <p:spPr bwMode="auto">
          <a:xfrm>
            <a:off x="755576" y="392830"/>
            <a:ext cx="1713600" cy="171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标注 3"/>
          <p:cNvSpPr/>
          <p:nvPr/>
        </p:nvSpPr>
        <p:spPr>
          <a:xfrm>
            <a:off x="2938054" y="699542"/>
            <a:ext cx="5378361" cy="1533249"/>
          </a:xfrm>
          <a:prstGeom prst="wedgeRoundRectCallout">
            <a:avLst>
              <a:gd name="adj1" fmla="val -57625"/>
              <a:gd name="adj2" fmla="val -18606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90944" y="847796"/>
            <a:ext cx="5225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刚才是谁在议论本宫是数字时代的移民啊，御花园的枫叶好像不太红啊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7" name="Picture 4" descr="d:\已安装~1\360浏~1\360se6\USERDA~1\Tem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003798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标注 7"/>
          <p:cNvSpPr/>
          <p:nvPr/>
        </p:nvSpPr>
        <p:spPr>
          <a:xfrm>
            <a:off x="898614" y="3154660"/>
            <a:ext cx="5378288" cy="1563638"/>
          </a:xfrm>
          <a:prstGeom prst="wedgeRoundRectCallout">
            <a:avLst>
              <a:gd name="adj1" fmla="val 56732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52409" y="3291830"/>
            <a:ext cx="5225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回娘娘的话，罗胖见识浅薄，只是随口说说，娘娘息怒，千万别往心里去，当心气坏了身子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2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已安装~1\360浏~1\360se6\USERDA~1\Temp\200908~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3814"/>
            <a:ext cx="3312368" cy="478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3167" y="987574"/>
            <a:ext cx="1020521" cy="12618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92D050"/>
                </a:solidFill>
                <a:ea typeface="方正粗黑宋简体" pitchFamily="2" charset="-122"/>
              </a:rPr>
              <a:t>70</a:t>
            </a:r>
            <a:endParaRPr lang="en-US" altLang="zh-CN" sz="36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pPr algn="ctr"/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后</a:t>
            </a:r>
            <a:endParaRPr lang="zh-CN" altLang="en-US" sz="36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1640" y="1018351"/>
            <a:ext cx="453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必杀技</a:t>
            </a:r>
            <a:r>
              <a:rPr lang="zh-CN" altLang="en-US" sz="32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之二</a:t>
            </a:r>
            <a:endParaRPr lang="zh-CN" altLang="en-US" sz="32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54" y="3742655"/>
            <a:ext cx="6264280" cy="6463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ea typeface="方正粗黑宋简体" pitchFamily="2" charset="-122"/>
              </a:rPr>
              <a:t>赶上近十年来的</a:t>
            </a:r>
            <a:r>
              <a:rPr lang="zh-CN" altLang="en-US" sz="3600" dirty="0" smtClean="0">
                <a:solidFill>
                  <a:srgbClr val="92D050"/>
                </a:solidFill>
                <a:ea typeface="方正粗黑宋简体" pitchFamily="2" charset="-122"/>
              </a:rPr>
              <a:t>财富大爆发</a:t>
            </a:r>
            <a:endParaRPr lang="zh-CN" altLang="en-US" sz="3600" dirty="0">
              <a:solidFill>
                <a:srgbClr val="92D050"/>
              </a:solidFill>
              <a:ea typeface="方正粗黑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71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87" y="129575"/>
            <a:ext cx="4476905" cy="7078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ea typeface="方正粗黑宋简体" pitchFamily="2" charset="-122"/>
              </a:rPr>
              <a:t>再看看</a:t>
            </a:r>
            <a:r>
              <a:rPr lang="en-US" altLang="zh-CN" sz="4000" dirty="0" smtClean="0">
                <a:solidFill>
                  <a:srgbClr val="92D050"/>
                </a:solidFill>
                <a:ea typeface="方正粗黑宋简体" pitchFamily="2" charset="-122"/>
              </a:rPr>
              <a:t>80</a:t>
            </a:r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后</a:t>
            </a:r>
            <a:r>
              <a:rPr lang="en-US" altLang="zh-CN" sz="36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……</a:t>
            </a:r>
            <a:endParaRPr lang="zh-CN" altLang="en-US" sz="36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2050" name="Picture 2" descr="d:\已安装~1\360浏~1\360se6\USERDA~1\Temp\201301~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4265"/>
            <a:ext cx="1577310" cy="11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72958" y="1238819"/>
            <a:ext cx="4476905" cy="6463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工资基本</a:t>
            </a:r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糊口</a:t>
            </a:r>
            <a:endParaRPr lang="zh-CN" altLang="en-US" sz="36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2052" name="Picture 4" descr="d:\已安装~1\360浏~1\360se6\USERDA~1\Temp\245733~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727" b="91504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6" t="22236" r="8034" b="9091"/>
          <a:stretch/>
        </p:blipFill>
        <p:spPr bwMode="auto">
          <a:xfrm>
            <a:off x="1382730" y="2355726"/>
            <a:ext cx="1655050" cy="135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72958" y="2650758"/>
            <a:ext cx="4476905" cy="6463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房子基本</a:t>
            </a:r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靠租</a:t>
            </a:r>
            <a:endParaRPr lang="zh-CN" altLang="en-US" sz="36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2054" name="Picture 6" descr="d:\已安装~1\360浏~1\360se6\USERDA~1\Temp\221821~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8" t="23656" r="8447" b="19708"/>
          <a:stretch/>
        </p:blipFill>
        <p:spPr bwMode="auto">
          <a:xfrm>
            <a:off x="1251683" y="3939902"/>
            <a:ext cx="1836794" cy="89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72957" y="4062698"/>
            <a:ext cx="4476905" cy="6463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上班基本</a:t>
            </a:r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靠挤</a:t>
            </a:r>
            <a:endParaRPr lang="zh-CN" altLang="en-US" sz="36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22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已安装~1\360浏~1\360se6\USERDA~1\Temp\100589~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-3731" r="14502" b="7882"/>
          <a:stretch/>
        </p:blipFill>
        <p:spPr bwMode="auto">
          <a:xfrm>
            <a:off x="755576" y="392830"/>
            <a:ext cx="1713600" cy="171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标注 3"/>
          <p:cNvSpPr/>
          <p:nvPr/>
        </p:nvSpPr>
        <p:spPr>
          <a:xfrm>
            <a:off x="2938054" y="699542"/>
            <a:ext cx="5508686" cy="1102361"/>
          </a:xfrm>
          <a:prstGeom prst="wedgeRoundRectCallout">
            <a:avLst>
              <a:gd name="adj1" fmla="val -57625"/>
              <a:gd name="adj2" fmla="val -18606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90944" y="812171"/>
            <a:ext cx="5225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大胆罗胖，赶快给本宫说说解决办法，不然当心本宫赏你一丈红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755576" y="3154660"/>
            <a:ext cx="5616624" cy="1217290"/>
          </a:xfrm>
          <a:prstGeom prst="wedgeRoundRectCallout">
            <a:avLst>
              <a:gd name="adj1" fmla="val 56732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3291830"/>
            <a:ext cx="5760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回娘娘的话，</a:t>
            </a:r>
            <a:r>
              <a:rPr lang="en-US" altLang="zh-CN" sz="3200" dirty="0" smtClean="0">
                <a:solidFill>
                  <a:schemeClr val="bg1"/>
                </a:solidFill>
                <a:ea typeface="方正粗黑宋简体" pitchFamily="2" charset="-122"/>
              </a:rPr>
              <a:t>80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后们办法有，娘娘息怒，好戏还在后头呢！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10" name="Picture 2" descr="d:\已安装~1\360浏~1\360se6\USERDA~1\Tem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42" y="2918784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55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标注 2"/>
          <p:cNvSpPr/>
          <p:nvPr/>
        </p:nvSpPr>
        <p:spPr>
          <a:xfrm>
            <a:off x="2938054" y="673611"/>
            <a:ext cx="5508686" cy="1154224"/>
          </a:xfrm>
          <a:prstGeom prst="wedgeRoundRectCallout">
            <a:avLst>
              <a:gd name="adj1" fmla="val -57625"/>
              <a:gd name="adj2" fmla="val -18606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90944" y="812171"/>
            <a:ext cx="5225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老夫</a:t>
            </a:r>
            <a:r>
              <a:rPr lang="zh-CN" altLang="en-US" sz="2800" dirty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有一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本珍藏多年的秘籍，轻易不传外人，那就是</a:t>
            </a:r>
            <a:r>
              <a:rPr lang="en-US" altLang="zh-CN" sz="3200" dirty="0" smtClean="0">
                <a:solidFill>
                  <a:srgbClr val="92D050"/>
                </a:solidFill>
                <a:ea typeface="方正粗黑宋简体" pitchFamily="2" charset="-122"/>
              </a:rPr>
              <a:t>U</a:t>
            </a:r>
            <a:r>
              <a:rPr lang="zh-CN" altLang="en-US" sz="28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盘化生存</a:t>
            </a:r>
            <a:endParaRPr lang="zh-CN" altLang="en-US" sz="28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683568" y="3154660"/>
            <a:ext cx="5688632" cy="1217290"/>
          </a:xfrm>
          <a:prstGeom prst="wedgeRoundRectCallout">
            <a:avLst>
              <a:gd name="adj1" fmla="val 56732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6959" y="3232455"/>
            <a:ext cx="5888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所谓</a:t>
            </a:r>
            <a:r>
              <a:rPr lang="en-US" altLang="zh-CN" sz="3200" dirty="0">
                <a:solidFill>
                  <a:srgbClr val="92D050"/>
                </a:solidFill>
                <a:ea typeface="方正粗黑宋简体" pitchFamily="2" charset="-122"/>
              </a:rPr>
              <a:t>U</a:t>
            </a:r>
            <a:r>
              <a:rPr lang="zh-CN" altLang="en-US" sz="2800" dirty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盘化</a:t>
            </a:r>
            <a:r>
              <a:rPr lang="zh-CN" altLang="en-US" sz="28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生存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，在罗胖看来十六个字概括足矣，别急，往下看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8" name="Picture 2" descr="d:\已安装~1\360浏~1\360se6\USERDA~1\Tem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42" y="2918784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已安装~1\360浏~1\360se6\USERDA~1\Temp\A4D6A4~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0" r="4000"/>
          <a:stretch/>
        </p:blipFill>
        <p:spPr bwMode="auto">
          <a:xfrm>
            <a:off x="629040" y="393922"/>
            <a:ext cx="1713600" cy="171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已安装~1\360浏~1\360se6\USERDA~1\Temp\322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0" b="90000" l="2167" r="97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48" y="674280"/>
            <a:ext cx="6651104" cy="443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116687" y="1514218"/>
            <a:ext cx="615553" cy="17776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迷你简启体" pitchFamily="65" charset="-122"/>
                <a:ea typeface="迷你简启体" pitchFamily="65" charset="-122"/>
              </a:rPr>
              <a:t>自带信息</a:t>
            </a:r>
            <a:endParaRPr lang="zh-CN" altLang="en-US" sz="2800" dirty="0">
              <a:latin typeface="迷你简启体" pitchFamily="65" charset="-122"/>
              <a:ea typeface="迷你简启体" pitchFamily="65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08575" y="1536079"/>
            <a:ext cx="615553" cy="17776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迷你简启体" pitchFamily="65" charset="-122"/>
                <a:ea typeface="迷你简启体" pitchFamily="65" charset="-122"/>
              </a:rPr>
              <a:t>不装系统</a:t>
            </a:r>
            <a:endParaRPr lang="zh-CN" altLang="en-US" sz="2800" dirty="0">
              <a:latin typeface="迷你简启体" pitchFamily="65" charset="-122"/>
              <a:ea typeface="迷你简启体" pitchFamily="65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43457" y="1536079"/>
            <a:ext cx="615553" cy="17776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迷你简启体" pitchFamily="65" charset="-122"/>
                <a:ea typeface="迷你简启体" pitchFamily="65" charset="-122"/>
              </a:rPr>
              <a:t>随时插拔</a:t>
            </a:r>
            <a:endParaRPr lang="zh-CN" altLang="en-US" sz="2800" dirty="0">
              <a:latin typeface="迷你简启体" pitchFamily="65" charset="-122"/>
              <a:ea typeface="迷你简启体" pitchFamily="65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3141" y="1619744"/>
            <a:ext cx="615553" cy="17776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迷你简启体" pitchFamily="65" charset="-122"/>
                <a:ea typeface="迷你简启体" pitchFamily="65" charset="-122"/>
              </a:rPr>
              <a:t>自由协作</a:t>
            </a:r>
            <a:endParaRPr lang="zh-CN" altLang="en-US" sz="2800" dirty="0">
              <a:latin typeface="迷你简启体" pitchFamily="65" charset="-122"/>
              <a:ea typeface="迷你简启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668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标注 7"/>
          <p:cNvSpPr/>
          <p:nvPr/>
        </p:nvSpPr>
        <p:spPr>
          <a:xfrm>
            <a:off x="2938054" y="673610"/>
            <a:ext cx="5508686" cy="4108879"/>
          </a:xfrm>
          <a:prstGeom prst="wedgeRoundRectCallout">
            <a:avLst>
              <a:gd name="adj1" fmla="val -61721"/>
              <a:gd name="adj2" fmla="val -34240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21569" y="812171"/>
            <a:ext cx="52254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在罗胖看来，</a:t>
            </a:r>
            <a:r>
              <a:rPr lang="en-US" altLang="zh-CN" sz="3200" dirty="0">
                <a:solidFill>
                  <a:srgbClr val="92D050"/>
                </a:solidFill>
                <a:ea typeface="方正粗黑宋简体" pitchFamily="2" charset="-122"/>
              </a:rPr>
              <a:t>U</a:t>
            </a:r>
            <a:r>
              <a:rPr lang="zh-CN" altLang="en-US" sz="2800" dirty="0">
                <a:solidFill>
                  <a:srgbClr val="92D050"/>
                </a:solidFill>
                <a:ea typeface="方正粗黑宋简体" pitchFamily="2" charset="-122"/>
              </a:rPr>
              <a:t>盘</a:t>
            </a:r>
            <a:r>
              <a:rPr lang="zh-CN" altLang="en-US" sz="2800" dirty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化生存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通俗来讲就是要拥有一门手艺。作为一个手艺人，市场会给你一个公道的价格，比如木匠。我们留给历史的背影往往是一门手艺，而不是某个组织内的一级官衔。在未来的互联网社会里，往往以一个</a:t>
            </a:r>
            <a:r>
              <a:rPr lang="zh-CN" altLang="en-US" sz="2800" dirty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独立的手艺人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方式存活，比加入组织要好得多。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10" name="Picture 2" descr="d:\已安装~1\360浏~1\360se6\USERDA~1\Tem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9502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42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已安装~1\360浏~1\360se6\USERDA~1\Tem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1510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2938054" y="482768"/>
            <a:ext cx="5378361" cy="1928511"/>
          </a:xfrm>
          <a:prstGeom prst="wedgeRoundRectCallout">
            <a:avLst>
              <a:gd name="adj1" fmla="val -57625"/>
              <a:gd name="adj2" fmla="val -18606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90944" y="512273"/>
            <a:ext cx="5225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我有个朋友，</a:t>
            </a:r>
            <a:r>
              <a:rPr lang="en-US" altLang="zh-CN" sz="3200" dirty="0" smtClean="0">
                <a:solidFill>
                  <a:schemeClr val="bg1"/>
                </a:solidFill>
                <a:ea typeface="方正粗黑宋简体" pitchFamily="2" charset="-122"/>
              </a:rPr>
              <a:t>PPT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做得特别好，有了这门手艺，他现在就可以辞职开一间小工作室，教大家怎么做优秀的</a:t>
            </a:r>
            <a:r>
              <a:rPr lang="en-US" altLang="zh-CN" sz="2800" dirty="0">
                <a:solidFill>
                  <a:schemeClr val="bg1"/>
                </a:solidFill>
                <a:ea typeface="方正粗黑宋简体" pitchFamily="2" charset="-122"/>
              </a:rPr>
              <a:t>PPT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7171" name="Picture 3" descr="C:\Users\董翔\Desktop\和秋叶一起学PPT\《和秋叶一起学PPT》 设计必读\《和秋叶一起学PPT》 设计必读\图书的素材和以往作品\秋叶PPT微信二维码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2" y="3102161"/>
            <a:ext cx="1404000" cy="14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已安装~1\360浏~1\360se6\USERDA~1\Temp\7845C4~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2" t="5854" r="26877" b="35883"/>
          <a:stretch/>
        </p:blipFill>
        <p:spPr bwMode="auto">
          <a:xfrm>
            <a:off x="7020272" y="3047657"/>
            <a:ext cx="1713600" cy="171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圆角矩形标注 9"/>
          <p:cNvSpPr/>
          <p:nvPr/>
        </p:nvSpPr>
        <p:spPr>
          <a:xfrm flipH="1">
            <a:off x="539552" y="2931041"/>
            <a:ext cx="6026434" cy="1719873"/>
          </a:xfrm>
          <a:prstGeom prst="wedgeRoundRectCallout">
            <a:avLst>
              <a:gd name="adj1" fmla="val -57625"/>
              <a:gd name="adj2" fmla="val -18606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"/>
          <p:cNvSpPr txBox="1"/>
          <p:nvPr/>
        </p:nvSpPr>
        <p:spPr>
          <a:xfrm>
            <a:off x="2098803" y="3092891"/>
            <a:ext cx="43454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你说的这个盆友叫“秋叶”吧？他的微信“</a:t>
            </a:r>
            <a:r>
              <a:rPr lang="en-US" altLang="zh-CN" sz="2800" dirty="0" smtClean="0">
                <a:solidFill>
                  <a:schemeClr val="bg1"/>
                </a:solidFill>
                <a:ea typeface="方正粗黑宋简体" pitchFamily="2" charset="-122"/>
              </a:rPr>
              <a:t>PPT100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”本宫也关注了，哈哈哈！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18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0126" y="1992504"/>
            <a:ext cx="487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觉得</a:t>
            </a:r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有种</a:t>
            </a:r>
            <a:r>
              <a:rPr lang="zh-CN" altLang="en-US" sz="24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你就翻开它</a:t>
            </a:r>
            <a:endParaRPr lang="zh-CN" altLang="en-US" sz="24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46659" y="2856398"/>
            <a:ext cx="487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觉得</a:t>
            </a:r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有趣</a:t>
            </a:r>
            <a:r>
              <a:rPr lang="zh-CN" altLang="en-US" sz="24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你就读下去</a:t>
            </a:r>
            <a:endParaRPr lang="zh-CN" altLang="en-US" sz="24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7454" y="3648688"/>
            <a:ext cx="487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觉得</a:t>
            </a:r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有料</a:t>
            </a:r>
            <a:r>
              <a:rPr lang="zh-CN" altLang="en-US" sz="24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你就与小伙伴们分享吧</a:t>
            </a:r>
            <a:endParaRPr lang="zh-CN" altLang="en-US" sz="24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1026" name="Picture 2" descr="C:\Users\董翔\Desktop\罗辑思维读书笔记PPT\W020131028569809749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866">
            <a:off x="942263" y="1375930"/>
            <a:ext cx="2118937" cy="296093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董翔\Desktop\IMG_2372副本2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3492" r="24069" b="40645"/>
          <a:stretch/>
        </p:blipFill>
        <p:spPr bwMode="auto">
          <a:xfrm>
            <a:off x="6982912" y="407858"/>
            <a:ext cx="1533338" cy="4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已安装~1\360浏~1\360se6\USERDA~1\Temp\7845C4~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2" t="5854" r="26877" b="35883"/>
          <a:stretch/>
        </p:blipFill>
        <p:spPr bwMode="auto">
          <a:xfrm>
            <a:off x="683568" y="478857"/>
            <a:ext cx="1713600" cy="171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2938054" y="699542"/>
            <a:ext cx="5738402" cy="1492915"/>
          </a:xfrm>
          <a:prstGeom prst="wedgeRoundRectCallout">
            <a:avLst>
              <a:gd name="adj1" fmla="val -57625"/>
              <a:gd name="adj2" fmla="val -18606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90944" y="812171"/>
            <a:ext cx="5585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既然这么有共鸣，本宫这次就饶了你，你的</a:t>
            </a:r>
            <a:r>
              <a:rPr lang="zh-CN" altLang="en-US" sz="28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罗辑思维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本宫预定了，今天本宫累了，就先到这儿吧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539552" y="3154660"/>
            <a:ext cx="5832648" cy="1217290"/>
          </a:xfrm>
          <a:prstGeom prst="wedgeRoundRectCallout">
            <a:avLst>
              <a:gd name="adj1" fmla="val 56732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9552" y="3303705"/>
            <a:ext cx="5888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罗胖恭送娘娘，娘娘万福金安，小的</a:t>
            </a:r>
            <a:endParaRPr lang="en-US" altLang="zh-CN" sz="2800" dirty="0" smtClean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再送娘娘三本书，望娘娘笑纳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7" name="Picture 2" descr="d:\已安装~1\360浏~1\360se6\USERDA~1\Tem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42" y="2918784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84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2057" y="900311"/>
            <a:ext cx="7839887" cy="3342878"/>
            <a:chOff x="683568" y="699542"/>
            <a:chExt cx="7839887" cy="3342878"/>
          </a:xfrm>
        </p:grpSpPr>
        <p:pic>
          <p:nvPicPr>
            <p:cNvPr id="6146" name="Picture 2" descr="d:\已安装~1\360浏~1\360se6\USERDA~1\Temp\207175~1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9" r="13132"/>
            <a:stretch/>
          </p:blipFill>
          <p:spPr bwMode="auto">
            <a:xfrm>
              <a:off x="683568" y="699542"/>
              <a:ext cx="2458970" cy="33428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d:\已安装~1\360浏~1\360se6\USERDA~1\Temp\918107~1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5" r="13843"/>
            <a:stretch/>
          </p:blipFill>
          <p:spPr bwMode="auto">
            <a:xfrm>
              <a:off x="3449192" y="711514"/>
              <a:ext cx="2400329" cy="33309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d:\已安装~1\360浏~1\360se6\USERDA~1\Temp\209874~1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8" r="14506"/>
            <a:stretch/>
          </p:blipFill>
          <p:spPr bwMode="auto">
            <a:xfrm>
              <a:off x="6156176" y="699542"/>
              <a:ext cx="2367279" cy="33428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381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已安装~1\360浏~1\360se6\USERDA~1\Temp\100589~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-3731" r="14502" b="7882"/>
          <a:stretch/>
        </p:blipFill>
        <p:spPr bwMode="auto">
          <a:xfrm>
            <a:off x="755576" y="392830"/>
            <a:ext cx="1713600" cy="171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2938054" y="699542"/>
            <a:ext cx="5508686" cy="1497624"/>
          </a:xfrm>
          <a:prstGeom prst="wedgeRoundRectCallout">
            <a:avLst>
              <a:gd name="adj1" fmla="val -57625"/>
              <a:gd name="adj2" fmla="val -18606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90944" y="812171"/>
            <a:ext cx="5225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本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宫可没这么多闲工夫读这些，还是你读给本宫听吧，你不是有个口号叫什么来着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395536" y="3154660"/>
            <a:ext cx="6120680" cy="1217290"/>
          </a:xfrm>
          <a:prstGeom prst="wedgeRoundRectCallout">
            <a:avLst>
              <a:gd name="adj1" fmla="val 57095"/>
              <a:gd name="adj2" fmla="val -19751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052" y="3303705"/>
            <a:ext cx="6840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回娘娘的话，叫</a:t>
            </a:r>
            <a:r>
              <a:rPr lang="zh-CN" altLang="en-US" sz="28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死</a:t>
            </a:r>
            <a:r>
              <a:rPr lang="zh-CN" altLang="en-US" sz="2800" dirty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磕自己，愉悦</a:t>
            </a:r>
            <a:r>
              <a:rPr lang="zh-CN" altLang="en-US" sz="28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大家，</a:t>
            </a:r>
            <a:endParaRPr lang="en-US" altLang="zh-CN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娘娘如果想听书随时呼唤罗胖便是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7" name="Picture 2" descr="d:\已安装~1\360浏~1\360se6\USERDA~1\Tem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881" y="2918784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02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已安装~1\360浏~1\360se6\USERDA~1\Tem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8283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2938054" y="699541"/>
            <a:ext cx="5508686" cy="3960441"/>
          </a:xfrm>
          <a:prstGeom prst="wedgeRoundRectCallout">
            <a:avLst>
              <a:gd name="adj1" fmla="val -61302"/>
              <a:gd name="adj2" fmla="val -36184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90944" y="812171"/>
            <a:ext cx="5225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以下是广告时间，硬广哦。</a:t>
            </a:r>
            <a:endParaRPr lang="en-US" altLang="zh-CN" sz="2800" dirty="0" smtClean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欢迎大家关注罗胖的微信公众号</a:t>
            </a:r>
            <a:r>
              <a:rPr lang="zh-CN" altLang="en-US" sz="2800" dirty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罗辑</a:t>
            </a:r>
            <a:r>
              <a:rPr lang="zh-CN" altLang="en-US" sz="28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思维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7170" name="Picture 2" descr="C:\Users\董翔\Desktop\罗辑思维读书笔记PPT\罗辑思维微信二维码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" b="1348"/>
          <a:stretch/>
        </p:blipFill>
        <p:spPr bwMode="auto">
          <a:xfrm>
            <a:off x="3217776" y="2197166"/>
            <a:ext cx="2246792" cy="224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3"/>
          <p:cNvSpPr txBox="1"/>
          <p:nvPr/>
        </p:nvSpPr>
        <p:spPr>
          <a:xfrm>
            <a:off x="5591244" y="3579862"/>
            <a:ext cx="201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微信公众号</a:t>
            </a:r>
            <a:endParaRPr lang="en-US" altLang="zh-CN" sz="2800" dirty="0" smtClean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r>
              <a:rPr lang="en-US" altLang="zh-CN" sz="2800" dirty="0">
                <a:solidFill>
                  <a:srgbClr val="92D050"/>
                </a:solidFill>
                <a:ea typeface="方正粗黑宋简体" pitchFamily="2" charset="-122"/>
              </a:rPr>
              <a:t>luojisw</a:t>
            </a:r>
            <a:endParaRPr lang="zh-CN" altLang="en-US" sz="2800" dirty="0">
              <a:solidFill>
                <a:srgbClr val="92D050"/>
              </a:solidFill>
              <a:ea typeface="方正粗黑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5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07704" y="1995686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谢谢观赏</a:t>
            </a:r>
          </a:p>
        </p:txBody>
      </p:sp>
      <p:sp>
        <p:nvSpPr>
          <p:cNvPr id="11" name="矩形 10"/>
          <p:cNvSpPr/>
          <p:nvPr/>
        </p:nvSpPr>
        <p:spPr>
          <a:xfrm>
            <a:off x="2051720" y="2671306"/>
            <a:ext cx="273630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060104" y="2696602"/>
            <a:ext cx="272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7786E"/>
                </a:solidFill>
                <a:latin typeface="方正粗黑宋简体" pitchFamily="2" charset="-122"/>
                <a:ea typeface="方正粗黑宋简体" pitchFamily="2" charset="-122"/>
              </a:rPr>
              <a:t>设计：</a:t>
            </a:r>
            <a:r>
              <a:rPr lang="en-US" altLang="zh-CN" sz="2800" dirty="0" smtClean="0">
                <a:solidFill>
                  <a:srgbClr val="87786E"/>
                </a:solidFill>
                <a:latin typeface="方正粗黑宋简体" pitchFamily="2" charset="-122"/>
                <a:ea typeface="方正粗黑宋简体" pitchFamily="2" charset="-122"/>
              </a:rPr>
              <a:t>@</a:t>
            </a:r>
            <a:r>
              <a:rPr lang="zh-CN" altLang="en-US" sz="2800" dirty="0" smtClean="0">
                <a:solidFill>
                  <a:srgbClr val="87786E"/>
                </a:solidFill>
                <a:latin typeface="方正粗黑宋简体" pitchFamily="2" charset="-122"/>
                <a:ea typeface="方正粗黑宋简体" pitchFamily="2" charset="-122"/>
              </a:rPr>
              <a:t>木爱橘</a:t>
            </a:r>
            <a:endParaRPr lang="zh-CN" altLang="en-US" sz="2800" dirty="0">
              <a:solidFill>
                <a:srgbClr val="87786E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65686" y="1995686"/>
            <a:ext cx="4178313" cy="119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95264" y="2026463"/>
            <a:ext cx="4148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爱</a:t>
            </a:r>
            <a:r>
              <a:rPr lang="en-US" altLang="zh-CN" sz="2800" b="1" dirty="0" smtClean="0">
                <a:solidFill>
                  <a:srgbClr val="92D050"/>
                </a:solidFill>
                <a:ea typeface="方正粗黑宋简体" pitchFamily="2" charset="-122"/>
              </a:rPr>
              <a:t>PPT </a:t>
            </a:r>
            <a:r>
              <a:rPr lang="en-US" altLang="zh-CN" sz="28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r>
              <a:rPr lang="zh-CN" altLang="en-US" sz="28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爱摄影  爱吹牛逼</a:t>
            </a:r>
            <a:endParaRPr lang="zh-CN" altLang="en-US" sz="28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5264" y="2671306"/>
            <a:ext cx="4148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7786E"/>
                </a:solidFill>
                <a:latin typeface="方正粗黑宋简体" pitchFamily="2" charset="-122"/>
                <a:ea typeface="方正粗黑宋简体" pitchFamily="2" charset="-122"/>
              </a:rPr>
              <a:t>我是老董  我为自己代盐</a:t>
            </a:r>
            <a:endParaRPr lang="zh-CN" altLang="en-US" sz="2800" dirty="0">
              <a:solidFill>
                <a:srgbClr val="87786E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9" name="Picture 4" descr="d:\已安装~1\360浏~1\360se6\USERDA~1\Tem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651590"/>
            <a:ext cx="994420" cy="994420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1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88586" y="3009199"/>
            <a:ext cx="6189077" cy="1088090"/>
            <a:chOff x="0" y="3359571"/>
            <a:chExt cx="9169004" cy="1611986"/>
          </a:xfrm>
        </p:grpSpPr>
        <p:sp>
          <p:nvSpPr>
            <p:cNvPr id="5" name="矩形 4"/>
            <p:cNvSpPr/>
            <p:nvPr/>
          </p:nvSpPr>
          <p:spPr>
            <a:xfrm>
              <a:off x="1245139" y="3973770"/>
              <a:ext cx="4572001" cy="567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2093">
                <a:defRPr/>
              </a:pPr>
              <a:r>
                <a:rPr lang="en-US" altLang="zh-CN" sz="945" kern="0" dirty="0">
                  <a:solidFill>
                    <a:prstClr val="black"/>
                  </a:solidFill>
                </a:rPr>
                <a:t/>
              </a:r>
              <a:br>
                <a:rPr lang="en-US" altLang="zh-CN" sz="945" kern="0" dirty="0">
                  <a:solidFill>
                    <a:prstClr val="black"/>
                  </a:solidFill>
                </a:rPr>
              </a:br>
              <a:endParaRPr lang="en-US" altLang="zh-CN" sz="945" kern="0" dirty="0">
                <a:solidFill>
                  <a:prstClr val="black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3359571"/>
              <a:ext cx="9169004" cy="1297781"/>
            </a:xfrm>
            <a:prstGeom prst="rect">
              <a:avLst/>
            </a:prstGeom>
            <a:solidFill>
              <a:srgbClr val="E5051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46291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912" kern="0">
                <a:solidFill>
                  <a:prstClr val="white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692254" y="4134667"/>
              <a:ext cx="3763565" cy="485775"/>
            </a:xfrm>
            <a:prstGeom prst="roundRect">
              <a:avLst/>
            </a:prstGeom>
            <a:solidFill>
              <a:srgbClr val="3E404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46291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710" kern="0">
                <a:solidFill>
                  <a:prstClr val="white"/>
                </a:solidFill>
              </a:endParaRPr>
            </a:p>
          </p:txBody>
        </p:sp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64"/>
            <a:stretch>
              <a:fillRect/>
            </a:stretch>
          </p:blipFill>
          <p:spPr bwMode="auto">
            <a:xfrm>
              <a:off x="3392092" y="3423865"/>
              <a:ext cx="1172765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本框 9"/>
            <p:cNvSpPr txBox="1">
              <a:spLocks noChangeArrowheads="1"/>
            </p:cNvSpPr>
            <p:nvPr/>
          </p:nvSpPr>
          <p:spPr bwMode="auto">
            <a:xfrm>
              <a:off x="4647011" y="3613174"/>
              <a:ext cx="594123" cy="59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46291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zh-CN" altLang="en-US" sz="2025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搜</a:t>
              </a:r>
              <a:endParaRPr lang="zh-CN" altLang="en-US" sz="405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0" name="矩形 13"/>
            <p:cNvSpPr>
              <a:spLocks noChangeArrowheads="1"/>
            </p:cNvSpPr>
            <p:nvPr/>
          </p:nvSpPr>
          <p:spPr bwMode="auto">
            <a:xfrm>
              <a:off x="5160169" y="3441724"/>
              <a:ext cx="3591203" cy="95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46291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zh-CN" altLang="en-US" sz="1620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和</a:t>
              </a:r>
              <a:r>
                <a:rPr lang="zh-CN" altLang="en-US" sz="1620" kern="0" dirty="0">
                  <a:solidFill>
                    <a:prstClr val="white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 </a:t>
              </a:r>
              <a:r>
                <a:rPr lang="zh-CN" altLang="en-US" sz="3038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秋叶</a:t>
              </a:r>
              <a:r>
                <a:rPr lang="zh-CN" altLang="en-US" sz="1620" kern="0" dirty="0">
                  <a:solidFill>
                    <a:prstClr val="white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 </a:t>
              </a:r>
              <a:r>
                <a:rPr lang="zh-CN" altLang="en-US" sz="1620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一起学</a:t>
              </a:r>
              <a:r>
                <a:rPr lang="en-US" altLang="zh-CN" sz="1620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PPT</a:t>
              </a:r>
              <a:endParaRPr lang="zh-CN" altLang="en-US" sz="1620" kern="0" dirty="0">
                <a:solidFill>
                  <a:srgbClr val="FA7F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  <a:p>
              <a:pPr defTabSz="46291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zh-CN" altLang="en-US" sz="532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02924" y="4185981"/>
              <a:ext cx="393496" cy="413243"/>
              <a:chOff x="9704022" y="1833544"/>
              <a:chExt cx="2309787" cy="2425700"/>
            </a:xfrm>
            <a:effectLst>
              <a:outerShdw blurRad="228600" sx="108000" sy="108000" algn="ctr" rotWithShape="0">
                <a:prstClr val="black">
                  <a:alpha val="36000"/>
                </a:prstClr>
              </a:outerShdw>
            </a:effectLst>
          </p:grpSpPr>
          <p:sp>
            <p:nvSpPr>
              <p:cNvPr id="23" name="矩形 5"/>
              <p:cNvSpPr/>
              <p:nvPr/>
            </p:nvSpPr>
            <p:spPr>
              <a:xfrm>
                <a:off x="9704022" y="2120283"/>
                <a:ext cx="2309787" cy="1754805"/>
              </a:xfrm>
              <a:custGeom>
                <a:avLst/>
                <a:gdLst>
                  <a:gd name="connsiteX0" fmla="*/ 0 w 2294005"/>
                  <a:gd name="connsiteY0" fmla="*/ 0 h 1754805"/>
                  <a:gd name="connsiteX1" fmla="*/ 2294005 w 2294005"/>
                  <a:gd name="connsiteY1" fmla="*/ 0 h 1754805"/>
                  <a:gd name="connsiteX2" fmla="*/ 2294005 w 2294005"/>
                  <a:gd name="connsiteY2" fmla="*/ 1754805 h 1754805"/>
                  <a:gd name="connsiteX3" fmla="*/ 0 w 2294005"/>
                  <a:gd name="connsiteY3" fmla="*/ 1754805 h 1754805"/>
                  <a:gd name="connsiteX4" fmla="*/ 0 w 2294005"/>
                  <a:gd name="connsiteY4" fmla="*/ 0 h 1754805"/>
                  <a:gd name="connsiteX0" fmla="*/ 0 w 2322140"/>
                  <a:gd name="connsiteY0" fmla="*/ 0 h 1754805"/>
                  <a:gd name="connsiteX1" fmla="*/ 2294005 w 2322140"/>
                  <a:gd name="connsiteY1" fmla="*/ 0 h 1754805"/>
                  <a:gd name="connsiteX2" fmla="*/ 2322140 w 2322140"/>
                  <a:gd name="connsiteY2" fmla="*/ 1628196 h 1754805"/>
                  <a:gd name="connsiteX3" fmla="*/ 0 w 2322140"/>
                  <a:gd name="connsiteY3" fmla="*/ 1754805 h 1754805"/>
                  <a:gd name="connsiteX4" fmla="*/ 0 w 2322140"/>
                  <a:gd name="connsiteY4" fmla="*/ 0 h 1754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2140" h="1754805">
                    <a:moveTo>
                      <a:pt x="0" y="0"/>
                    </a:moveTo>
                    <a:lnTo>
                      <a:pt x="2294005" y="0"/>
                    </a:lnTo>
                    <a:lnTo>
                      <a:pt x="2322140" y="1628196"/>
                    </a:lnTo>
                    <a:lnTo>
                      <a:pt x="0" y="17548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A9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629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710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9718090" y="2001444"/>
                <a:ext cx="2295719" cy="1828421"/>
              </a:xfrm>
              <a:custGeom>
                <a:avLst/>
                <a:gdLst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62000 w 2209800"/>
                  <a:gd name="connsiteY2" fmla="*/ 189230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77240 w 2209800"/>
                  <a:gd name="connsiteY2" fmla="*/ 187706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59643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62546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62546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800" h="1930400">
                    <a:moveTo>
                      <a:pt x="0" y="228600"/>
                    </a:moveTo>
                    <a:cubicBezTo>
                      <a:pt x="4233" y="795867"/>
                      <a:pt x="8467" y="1363133"/>
                      <a:pt x="12700" y="1930400"/>
                    </a:cubicBezTo>
                    <a:lnTo>
                      <a:pt x="777240" y="1862546"/>
                    </a:lnTo>
                    <a:cubicBezTo>
                      <a:pt x="939619" y="1845915"/>
                      <a:pt x="885794" y="1842589"/>
                      <a:pt x="986971" y="1830615"/>
                    </a:cubicBezTo>
                    <a:cubicBezTo>
                      <a:pt x="1088148" y="1818641"/>
                      <a:pt x="1180495" y="1820636"/>
                      <a:pt x="1384300" y="1790700"/>
                    </a:cubicBezTo>
                    <a:lnTo>
                      <a:pt x="2209800" y="1651000"/>
                    </a:lnTo>
                    <a:lnTo>
                      <a:pt x="2184400" y="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629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710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9704022" y="1833544"/>
                <a:ext cx="2209800" cy="2425700"/>
              </a:xfrm>
              <a:custGeom>
                <a:avLst/>
                <a:gdLst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62000 w 2209800"/>
                  <a:gd name="connsiteY2" fmla="*/ 189230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77240 w 2209800"/>
                  <a:gd name="connsiteY2" fmla="*/ 187706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800" h="2425700">
                    <a:moveTo>
                      <a:pt x="0" y="228600"/>
                    </a:moveTo>
                    <a:cubicBezTo>
                      <a:pt x="4233" y="795867"/>
                      <a:pt x="8467" y="1363133"/>
                      <a:pt x="12700" y="1930400"/>
                    </a:cubicBezTo>
                    <a:lnTo>
                      <a:pt x="777240" y="1877060"/>
                    </a:lnTo>
                    <a:lnTo>
                      <a:pt x="711200" y="2425700"/>
                    </a:lnTo>
                    <a:lnTo>
                      <a:pt x="1384300" y="1790700"/>
                    </a:lnTo>
                    <a:lnTo>
                      <a:pt x="2209800" y="1651000"/>
                    </a:lnTo>
                    <a:lnTo>
                      <a:pt x="2184400" y="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21A55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629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710" ker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文本框 11"/>
            <p:cNvSpPr txBox="1">
              <a:spLocks noChangeArrowheads="1"/>
            </p:cNvSpPr>
            <p:nvPr/>
          </p:nvSpPr>
          <p:spPr bwMode="auto">
            <a:xfrm>
              <a:off x="5229224" y="4188247"/>
              <a:ext cx="1596628" cy="783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462915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zh-CN" altLang="en-US" sz="1418" kern="0">
                  <a:solidFill>
                    <a:srgbClr val="FFFFF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网易云课堂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7267" y="4179911"/>
              <a:ext cx="1650206" cy="3952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46291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710" kern="0">
                <a:solidFill>
                  <a:prstClr val="white"/>
                </a:solidFill>
              </a:endParaRPr>
            </a:p>
          </p:txBody>
        </p:sp>
        <p:grpSp>
          <p:nvGrpSpPr>
            <p:cNvPr id="14" name="组合 13"/>
            <p:cNvGrpSpPr>
              <a:grpSpLocks/>
            </p:cNvGrpSpPr>
            <p:nvPr/>
          </p:nvGrpSpPr>
          <p:grpSpPr bwMode="auto">
            <a:xfrm>
              <a:off x="6742510" y="4271590"/>
              <a:ext cx="291703" cy="205978"/>
              <a:chOff x="6744072" y="3965894"/>
              <a:chExt cx="409599" cy="289318"/>
            </a:xfrm>
          </p:grpSpPr>
          <p:sp>
            <p:nvSpPr>
              <p:cNvPr id="21" name="同心圆 20"/>
              <p:cNvSpPr/>
              <p:nvPr/>
            </p:nvSpPr>
            <p:spPr>
              <a:xfrm>
                <a:off x="6744072" y="3965894"/>
                <a:ext cx="265821" cy="265905"/>
              </a:xfrm>
              <a:prstGeom prst="donut">
                <a:avLst>
                  <a:gd name="adj" fmla="val 18732"/>
                </a:avLst>
              </a:prstGeom>
              <a:solidFill>
                <a:srgbClr val="C2C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629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71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流程图: 终止 21"/>
              <p:cNvSpPr/>
              <p:nvPr/>
            </p:nvSpPr>
            <p:spPr>
              <a:xfrm rot="2172947">
                <a:off x="6938005" y="4210059"/>
                <a:ext cx="215666" cy="45153"/>
              </a:xfrm>
              <a:prstGeom prst="flowChartTerminator">
                <a:avLst/>
              </a:prstGeom>
              <a:solidFill>
                <a:srgbClr val="C2C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629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710" ker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文本框 14"/>
            <p:cNvSpPr txBox="1">
              <a:spLocks noChangeArrowheads="1"/>
            </p:cNvSpPr>
            <p:nvPr/>
          </p:nvSpPr>
          <p:spPr bwMode="auto">
            <a:xfrm>
              <a:off x="7008019" y="4183483"/>
              <a:ext cx="757239" cy="783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462915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zh-CN" altLang="en-US" sz="1418" b="1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秋叶</a:t>
              </a:r>
            </a:p>
          </p:txBody>
        </p:sp>
        <p:sp>
          <p:nvSpPr>
            <p:cNvPr id="16" name="流程图: 终止 15"/>
            <p:cNvSpPr/>
            <p:nvPr/>
          </p:nvSpPr>
          <p:spPr>
            <a:xfrm rot="2459239">
              <a:off x="7556898" y="4838327"/>
              <a:ext cx="607219" cy="128588"/>
            </a:xfrm>
            <a:prstGeom prst="flowChartTerminator">
              <a:avLst/>
            </a:prstGeom>
            <a:solidFill>
              <a:srgbClr val="5D617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46291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912" kern="0">
                <a:solidFill>
                  <a:prstClr val="white"/>
                </a:solidFill>
              </a:endParaRPr>
            </a:p>
          </p:txBody>
        </p:sp>
        <p:grpSp>
          <p:nvGrpSpPr>
            <p:cNvPr id="17" name="组合 7"/>
            <p:cNvGrpSpPr>
              <a:grpSpLocks/>
            </p:cNvGrpSpPr>
            <p:nvPr/>
          </p:nvGrpSpPr>
          <p:grpSpPr bwMode="auto">
            <a:xfrm>
              <a:off x="6967538" y="4056086"/>
              <a:ext cx="846535" cy="846535"/>
              <a:chOff x="9216452" y="7221413"/>
              <a:chExt cx="998633" cy="998634"/>
            </a:xfrm>
          </p:grpSpPr>
          <p:sp>
            <p:nvSpPr>
              <p:cNvPr id="19" name="同心圆 18"/>
              <p:cNvSpPr/>
              <p:nvPr/>
            </p:nvSpPr>
            <p:spPr>
              <a:xfrm>
                <a:off x="9216452" y="7221413"/>
                <a:ext cx="998633" cy="998634"/>
              </a:xfrm>
              <a:prstGeom prst="donut">
                <a:avLst>
                  <a:gd name="adj" fmla="val 8808"/>
                </a:avLst>
              </a:prstGeom>
              <a:solidFill>
                <a:srgbClr val="5D617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629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12" kern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3373" y="7298335"/>
                <a:ext cx="844790" cy="844790"/>
              </a:xfrm>
              <a:prstGeom prst="ellipse">
                <a:avLst/>
              </a:prstGeom>
            </p:spPr>
          </p:pic>
        </p:grpSp>
        <p:sp>
          <p:nvSpPr>
            <p:cNvPr id="18" name="矩形 23"/>
            <p:cNvSpPr>
              <a:spLocks noChangeArrowheads="1"/>
            </p:cNvSpPr>
            <p:nvPr/>
          </p:nvSpPr>
          <p:spPr bwMode="auto">
            <a:xfrm>
              <a:off x="20243" y="4353743"/>
              <a:ext cx="3158986" cy="367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46291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zh-CN" altLang="en-US" sz="1013" kern="0">
                  <a:solidFill>
                    <a:srgbClr val="F9655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网易云课堂最受欢迎的付费职场课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2408979" y="870562"/>
            <a:ext cx="4326047" cy="1976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30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430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和秋叶一起学</a:t>
            </a:r>
            <a:r>
              <a:rPr lang="en-US" altLang="zh-CN" sz="2430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PPT#</a:t>
            </a:r>
          </a:p>
          <a:p>
            <a:pPr algn="ctr">
              <a:spcBef>
                <a:spcPts val="2025"/>
              </a:spcBef>
            </a:pPr>
            <a:r>
              <a:rPr lang="zh-CN" altLang="en-US" sz="297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学员寒假读书笔记</a:t>
            </a:r>
            <a:r>
              <a:rPr lang="en-US" altLang="zh-CN" sz="297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007</a:t>
            </a:r>
            <a:r>
              <a:rPr lang="zh-CN" altLang="en-US" sz="297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297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025"/>
              </a:spcBef>
            </a:pPr>
            <a:r>
              <a:rPr lang="zh-CN" altLang="en-US" sz="189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你也想做？请马上</a:t>
            </a:r>
            <a:r>
              <a:rPr lang="en-US" altLang="zh-CN" sz="189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89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时间卡片 约定</a:t>
            </a:r>
            <a:endParaRPr lang="en-US" altLang="zh-CN" sz="189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2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我们免费指导你做出好读书笔记</a:t>
            </a:r>
            <a:r>
              <a:rPr lang="en-US" altLang="zh-CN" sz="162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2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63702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99926"/>
            <a:ext cx="4096457" cy="23042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1799926"/>
            <a:ext cx="4096457" cy="2304257"/>
          </a:xfrm>
          <a:prstGeom prst="rect">
            <a:avLst/>
          </a:prstGeom>
        </p:spPr>
      </p:pic>
      <p:sp>
        <p:nvSpPr>
          <p:cNvPr id="8" name="圆角矩形 6"/>
          <p:cNvSpPr>
            <a:spLocks noChangeArrowheads="1"/>
          </p:cNvSpPr>
          <p:nvPr/>
        </p:nvSpPr>
        <p:spPr bwMode="auto">
          <a:xfrm>
            <a:off x="823376" y="4343239"/>
            <a:ext cx="2753916" cy="323850"/>
          </a:xfrm>
          <a:prstGeom prst="roundRect">
            <a:avLst>
              <a:gd name="adj" fmla="val 16667"/>
            </a:avLst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修改前</a:t>
            </a:r>
          </a:p>
        </p:txBody>
      </p:sp>
      <p:sp>
        <p:nvSpPr>
          <p:cNvPr id="9" name="圆角矩形 9"/>
          <p:cNvSpPr>
            <a:spLocks noChangeArrowheads="1"/>
          </p:cNvSpPr>
          <p:nvPr/>
        </p:nvSpPr>
        <p:spPr bwMode="auto">
          <a:xfrm>
            <a:off x="5350972" y="4343239"/>
            <a:ext cx="2753916" cy="323850"/>
          </a:xfrm>
          <a:prstGeom prst="roundRect">
            <a:avLst>
              <a:gd name="adj" fmla="val 16667"/>
            </a:avLst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修改后</a:t>
            </a:r>
          </a:p>
        </p:txBody>
      </p:sp>
      <p:sp>
        <p:nvSpPr>
          <p:cNvPr id="10" name="矩形 12"/>
          <p:cNvSpPr>
            <a:spLocks noChangeArrowheads="1"/>
          </p:cNvSpPr>
          <p:nvPr/>
        </p:nvSpPr>
        <p:spPr bwMode="auto">
          <a:xfrm>
            <a:off x="284090" y="483518"/>
            <a:ext cx="8501847" cy="1079897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1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1546622" y="570433"/>
            <a:ext cx="5995988" cy="9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秋叶 大叔，</a:t>
            </a: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小巴</a:t>
            </a: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_199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反复指导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ts val="900"/>
              </a:spcBef>
              <a:spcAft>
                <a:spcPct val="0"/>
              </a:spcAft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和秋叶一起学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PPT#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我在网易云课堂等你</a:t>
            </a:r>
          </a:p>
        </p:txBody>
      </p:sp>
    </p:spTree>
    <p:extLst>
      <p:ext uri="{BB962C8B-B14F-4D97-AF65-F5344CB8AC3E}">
        <p14:creationId xmlns:p14="http://schemas.microsoft.com/office/powerpoint/2010/main" val="27881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900" y="616737"/>
            <a:ext cx="6172200" cy="3416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2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你也想免费得到出版社赠书做</a:t>
            </a:r>
            <a:r>
              <a:rPr lang="en-US" altLang="zh-CN" sz="162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2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读书笔记？</a:t>
            </a:r>
          </a:p>
        </p:txBody>
      </p:sp>
      <p:sp>
        <p:nvSpPr>
          <p:cNvPr id="9" name="右箭头 8"/>
          <p:cNvSpPr/>
          <p:nvPr/>
        </p:nvSpPr>
        <p:spPr>
          <a:xfrm>
            <a:off x="3025771" y="2086343"/>
            <a:ext cx="97214" cy="180878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>
              <a:solidFill>
                <a:prstClr val="white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516238" y="2086343"/>
            <a:ext cx="97214" cy="180878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>
              <a:solidFill>
                <a:prstClr val="white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6071654" y="2086343"/>
            <a:ext cx="97214" cy="180878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8382" y="3039271"/>
            <a:ext cx="6172200" cy="1488869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>
              <a:spcBef>
                <a:spcPts val="1215"/>
              </a:spcBef>
            </a:pP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友情提示：马上就去新浪微博</a:t>
            </a:r>
            <a:endParaRPr lang="en-US" altLang="zh-CN" sz="1215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1215"/>
              </a:spcBef>
            </a:pP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1</a:t>
            </a: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、关注</a:t>
            </a: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时间卡片  ，可以看到其它学员读书</a:t>
            </a: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制作约定</a:t>
            </a:r>
            <a:endParaRPr lang="en-US" altLang="zh-CN" sz="1215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810"/>
              </a:spcBef>
            </a:pP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2</a:t>
            </a: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、搜</a:t>
            </a: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#PPT</a:t>
            </a: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读书笔记</a:t>
            </a: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标签，可以看到其它学员已经提交的读书</a:t>
            </a: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</a:p>
          <a:p>
            <a:pPr>
              <a:spcBef>
                <a:spcPts val="810"/>
              </a:spcBef>
            </a:pP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3</a:t>
            </a: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、搜</a:t>
            </a: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和秋叶一起学</a:t>
            </a: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PPT#</a:t>
            </a: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标签，可以看到其它学员已经提交的作业</a:t>
            </a: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</a:p>
          <a:p>
            <a:pPr>
              <a:spcBef>
                <a:spcPts val="810"/>
              </a:spcBef>
            </a:pP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4</a:t>
            </a: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、国内主流出版社都已经和</a:t>
            </a:r>
            <a:r>
              <a:rPr lang="en-US" altLang="zh-CN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15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秋叶 老师合作，有本事，不花钱好书随时让你选！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1704202" y="3300852"/>
            <a:ext cx="57355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558382" y="1623919"/>
            <a:ext cx="1312383" cy="905429"/>
            <a:chOff x="107380" y="2024805"/>
            <a:chExt cx="1944270" cy="1341376"/>
          </a:xfrm>
        </p:grpSpPr>
        <p:sp>
          <p:nvSpPr>
            <p:cNvPr id="15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15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23411" y="2382196"/>
              <a:ext cx="1728239" cy="96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购买</a:t>
              </a:r>
              <a:r>
                <a:rPr lang="en-US" altLang="zh-CN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99</a:t>
              </a:r>
              <a:r>
                <a:rPr lang="zh-CN" altLang="en-US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元</a:t>
              </a:r>
              <a:endParaRPr lang="en-US" altLang="zh-CN" sz="1215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网易云课堂</a:t>
              </a:r>
              <a:endParaRPr lang="en-US" altLang="zh-CN" sz="1215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在线课程</a:t>
              </a:r>
              <a:endParaRPr lang="en-US" altLang="zh-CN" sz="1215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7380" y="2060809"/>
              <a:ext cx="504069" cy="413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93173" y="1623922"/>
            <a:ext cx="1312383" cy="1081469"/>
            <a:chOff x="107380" y="2024805"/>
            <a:chExt cx="1944270" cy="1602176"/>
          </a:xfrm>
        </p:grpSpPr>
        <p:sp>
          <p:nvSpPr>
            <p:cNvPr id="21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15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23411" y="2382196"/>
              <a:ext cx="1728239" cy="1244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购买后去微博私信</a:t>
              </a:r>
              <a:r>
                <a:rPr lang="en-US" altLang="zh-CN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@</a:t>
              </a:r>
              <a:r>
                <a:rPr lang="zh-CN" altLang="en-US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秋叶</a:t>
              </a:r>
              <a:endParaRPr lang="en-US" altLang="zh-CN" sz="1215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要福利</a:t>
              </a:r>
              <a:r>
                <a:rPr lang="en-US" altLang="zh-CN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群号</a:t>
              </a:r>
              <a:endParaRPr lang="en-US" altLang="zh-CN" sz="1215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07380" y="2060811"/>
              <a:ext cx="504069" cy="413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02829" y="1623919"/>
            <a:ext cx="1312383" cy="905429"/>
            <a:chOff x="107380" y="2024805"/>
            <a:chExt cx="1944270" cy="1341376"/>
          </a:xfrm>
        </p:grpSpPr>
        <p:sp>
          <p:nvSpPr>
            <p:cNvPr id="25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15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23411" y="2382196"/>
              <a:ext cx="1728239" cy="96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新浪微博晒作业被老师肯定奖励内部选书</a:t>
              </a:r>
              <a:endParaRPr lang="en-US" altLang="zh-CN" sz="1215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7380" y="2060809"/>
              <a:ext cx="504069" cy="413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20260" y="1623919"/>
            <a:ext cx="1312383" cy="905429"/>
            <a:chOff x="107380" y="2024805"/>
            <a:chExt cx="1944270" cy="1341376"/>
          </a:xfrm>
        </p:grpSpPr>
        <p:sp>
          <p:nvSpPr>
            <p:cNvPr id="29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15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23411" y="2382196"/>
              <a:ext cx="1728239" cy="96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出版社寄书到后约</a:t>
              </a:r>
              <a:r>
                <a:rPr lang="en-US" altLang="zh-CN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@</a:t>
              </a:r>
              <a:r>
                <a:rPr lang="zh-CN" altLang="en-US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时间卡片 晒读书</a:t>
              </a:r>
              <a:r>
                <a:rPr lang="en-US" altLang="zh-CN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07380" y="2060809"/>
              <a:ext cx="504069" cy="413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15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483768" y="6604198"/>
            <a:ext cx="383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9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已安装~1\360浏~1\360se6\USERDA~1\Tem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18784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58392" y="948146"/>
            <a:ext cx="5230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罗胖</a:t>
            </a:r>
            <a:r>
              <a:rPr lang="zh-CN" altLang="en-US" sz="32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，今儿准备演哪一出啊</a:t>
            </a:r>
            <a:endParaRPr lang="zh-CN" altLang="en-US" sz="32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300" y="3451643"/>
            <a:ext cx="5742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娘娘请看戏谱，您说了算</a:t>
            </a:r>
            <a:endParaRPr lang="zh-CN" altLang="en-US" sz="32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3131840" y="771550"/>
            <a:ext cx="5112568" cy="876413"/>
          </a:xfrm>
          <a:prstGeom prst="wedgeRoundRectCallout">
            <a:avLst>
              <a:gd name="adj1" fmla="val -59686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561864" y="3284342"/>
            <a:ext cx="5378288" cy="876413"/>
          </a:xfrm>
          <a:prstGeom prst="wedgeRoundRectCallout">
            <a:avLst>
              <a:gd name="adj1" fmla="val 56732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 descr="d:\已安装~1\360浏~1\360se6\USERDA~1\Temp\7845C4~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2" t="5854" r="26877" b="35883"/>
          <a:stretch/>
        </p:blipFill>
        <p:spPr bwMode="auto">
          <a:xfrm>
            <a:off x="683568" y="352956"/>
            <a:ext cx="1713600" cy="171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8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/>
          <p:cNvSpPr txBox="1"/>
          <p:nvPr/>
        </p:nvSpPr>
        <p:spPr>
          <a:xfrm>
            <a:off x="664332" y="2555554"/>
            <a:ext cx="523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“治不好”的地域歧视</a:t>
            </a:r>
            <a:endParaRPr lang="zh-CN" altLang="en-US" sz="3600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4048" y="4145071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……</a:t>
            </a:r>
            <a:endParaRPr lang="zh-CN" altLang="en-US" sz="36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266000" y="704867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末日启示：向死而生</a:t>
            </a:r>
            <a:endParaRPr lang="zh-CN" altLang="en-US" sz="3600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732512" y="2324721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拒绝逃离北上广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1657858" y="170584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大国的“武器”</a:t>
            </a:r>
            <a:endParaRPr lang="zh-CN" altLang="en-US" sz="2400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5588496" y="1125353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夹缝中的</a:t>
            </a:r>
            <a:r>
              <a:rPr lang="en-US" altLang="zh-CN" sz="4000" dirty="0" smtClean="0">
                <a:solidFill>
                  <a:schemeClr val="bg1">
                    <a:alpha val="25000"/>
                  </a:schemeClr>
                </a:solidFill>
                <a:ea typeface="方正粗黑宋简体" pitchFamily="2" charset="-122"/>
              </a:rPr>
              <a:t>80</a:t>
            </a:r>
            <a:r>
              <a:rPr lang="zh-CN" altLang="en-US" sz="36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后</a:t>
            </a:r>
            <a:endParaRPr lang="zh-CN" altLang="en-US" sz="3600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1420416" y="3742321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剩女照亮未来</a:t>
            </a:r>
            <a:endParaRPr lang="zh-CN" altLang="en-US" sz="3600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5732512" y="3280656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大国不能认死理</a:t>
            </a:r>
            <a:endParaRPr lang="zh-CN" altLang="en-US" sz="3600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02110" y="999870"/>
            <a:ext cx="3772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末日启示：向死而生</a:t>
            </a:r>
            <a:endParaRPr lang="zh-CN" altLang="en-US" sz="2800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4706264" y="2705250"/>
            <a:ext cx="294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拒绝逃离北上广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394168" y="1982936"/>
            <a:ext cx="294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大国的“武器”</a:t>
            </a:r>
            <a:endParaRPr lang="zh-CN" altLang="en-US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204616" y="2999898"/>
            <a:ext cx="4288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“治不好”的地域歧视</a:t>
            </a:r>
            <a:endParaRPr lang="zh-CN" altLang="en-US" sz="2800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3" name="TextBox 7"/>
          <p:cNvSpPr txBox="1"/>
          <p:nvPr/>
        </p:nvSpPr>
        <p:spPr>
          <a:xfrm>
            <a:off x="4562248" y="1590969"/>
            <a:ext cx="2947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夹缝中的</a:t>
            </a:r>
            <a:r>
              <a:rPr lang="en-US" altLang="zh-CN" sz="3200" dirty="0" smtClean="0">
                <a:solidFill>
                  <a:schemeClr val="bg1">
                    <a:alpha val="25000"/>
                  </a:schemeClr>
                </a:solidFill>
                <a:ea typeface="方正粗黑宋简体" pitchFamily="2" charset="-122"/>
              </a:rPr>
              <a:t>80</a:t>
            </a:r>
            <a:r>
              <a:rPr lang="zh-CN" altLang="en-US" sz="28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后</a:t>
            </a:r>
            <a:endParaRPr lang="zh-CN" altLang="en-US" sz="2800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394168" y="4186665"/>
            <a:ext cx="294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剩女照亮未来</a:t>
            </a:r>
            <a:endParaRPr lang="zh-CN" altLang="en-US" sz="2800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5" name="TextBox 9"/>
          <p:cNvSpPr txBox="1"/>
          <p:nvPr/>
        </p:nvSpPr>
        <p:spPr>
          <a:xfrm>
            <a:off x="4706264" y="3725000"/>
            <a:ext cx="294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alpha val="25000"/>
                  </a:schemeClr>
                </a:solidFill>
                <a:latin typeface="方正粗黑宋简体" pitchFamily="2" charset="-122"/>
                <a:ea typeface="方正粗黑宋简体" pitchFamily="2" charset="-122"/>
              </a:rPr>
              <a:t>大国不能认死理</a:t>
            </a:r>
            <a:endParaRPr lang="zh-CN" altLang="en-US" sz="2800" dirty="0">
              <a:solidFill>
                <a:schemeClr val="bg1">
                  <a:alpha val="25000"/>
                </a:schemeClr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515588"/>
            <a:ext cx="9144000" cy="4112325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"/>
          <p:cNvSpPr txBox="1"/>
          <p:nvPr/>
        </p:nvSpPr>
        <p:spPr>
          <a:xfrm>
            <a:off x="833552" y="1042446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末日启示：</a:t>
            </a:r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向死而生</a:t>
            </a:r>
            <a:endParaRPr lang="zh-CN" altLang="en-US" sz="36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7" name="TextBox 4"/>
          <p:cNvSpPr txBox="1"/>
          <p:nvPr/>
        </p:nvSpPr>
        <p:spPr>
          <a:xfrm>
            <a:off x="4855149" y="2660505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拒绝逃离</a:t>
            </a:r>
            <a:r>
              <a:rPr lang="zh-CN" altLang="en-US" sz="3600" dirty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北上广</a:t>
            </a:r>
          </a:p>
        </p:txBody>
      </p:sp>
      <p:sp>
        <p:nvSpPr>
          <p:cNvPr id="28" name="TextBox 5"/>
          <p:cNvSpPr txBox="1"/>
          <p:nvPr/>
        </p:nvSpPr>
        <p:spPr>
          <a:xfrm>
            <a:off x="1690978" y="1744715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大国的</a:t>
            </a:r>
            <a:r>
              <a:rPr lang="zh-CN" altLang="en-US" sz="24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“武器”</a:t>
            </a:r>
            <a:endParaRPr lang="zh-CN" altLang="en-US" sz="24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9" name="TextBox 6"/>
          <p:cNvSpPr txBox="1"/>
          <p:nvPr/>
        </p:nvSpPr>
        <p:spPr>
          <a:xfrm>
            <a:off x="424982" y="2281111"/>
            <a:ext cx="523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“治不好”的</a:t>
            </a:r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地域歧视</a:t>
            </a:r>
            <a:endParaRPr lang="zh-CN" altLang="en-US" sz="36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4638011" y="1541202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夹缝中的</a:t>
            </a:r>
            <a:r>
              <a:rPr lang="en-US" altLang="zh-CN" sz="4400" dirty="0" smtClean="0">
                <a:solidFill>
                  <a:srgbClr val="92D050"/>
                </a:solidFill>
                <a:ea typeface="方正粗黑宋简体" pitchFamily="2" charset="-122"/>
              </a:rPr>
              <a:t>80</a:t>
            </a:r>
            <a:r>
              <a:rPr lang="zh-CN" altLang="en-US" sz="40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后</a:t>
            </a:r>
            <a:endParaRPr lang="zh-CN" altLang="en-US" sz="40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485916" y="306732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剩女</a:t>
            </a:r>
            <a:r>
              <a:rPr lang="zh-CN" altLang="en-US" sz="36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照亮未来</a:t>
            </a:r>
            <a:endParaRPr lang="zh-CN" altLang="en-US" sz="36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4183810" y="340962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大国</a:t>
            </a:r>
            <a:r>
              <a:rPr lang="zh-CN" altLang="en-US" sz="36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不能认死理</a:t>
            </a:r>
            <a:endParaRPr lang="zh-CN" altLang="en-US" sz="36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5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已安装~1\360浏~1\360se6\USERDA~1\Tem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18784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21596" y="1122824"/>
            <a:ext cx="4878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那就先来一出夹缝中的</a:t>
            </a:r>
            <a:r>
              <a:rPr lang="en-US" altLang="zh-CN" sz="3200" dirty="0" smtClean="0">
                <a:solidFill>
                  <a:schemeClr val="bg1"/>
                </a:solidFill>
                <a:ea typeface="方正粗黑宋简体" pitchFamily="2" charset="-122"/>
              </a:rPr>
              <a:t>80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后吧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1363" y="3391314"/>
            <a:ext cx="5742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坐稳您嘞，马上就来</a:t>
            </a:r>
            <a:endParaRPr lang="zh-CN" altLang="en-US" sz="44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3131840" y="974570"/>
            <a:ext cx="5184576" cy="876413"/>
          </a:xfrm>
          <a:prstGeom prst="wedgeRoundRectCallout">
            <a:avLst>
              <a:gd name="adj1" fmla="val -59686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561864" y="3284342"/>
            <a:ext cx="5378288" cy="876413"/>
          </a:xfrm>
          <a:prstGeom prst="wedgeRoundRectCallout">
            <a:avLst>
              <a:gd name="adj1" fmla="val 56732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d:\已安装~1\360浏~1\360se6\USERDA~1\Temp\100589~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-3731" r="14502" b="7882"/>
          <a:stretch/>
        </p:blipFill>
        <p:spPr bwMode="auto">
          <a:xfrm>
            <a:off x="755576" y="392830"/>
            <a:ext cx="1713600" cy="171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已安装~1\360浏~1\360se6\USERDA~1\Temp\138733~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304" b="99684" l="0" r="100000">
                        <a14:foregroundMark x1="42308" y1="49684" x2="42308" y2="49684"/>
                        <a14:foregroundMark x1="16084" y1="38608" x2="16084" y2="38608"/>
                        <a14:foregroundMark x1="78322" y1="44304" x2="78322" y2="44304"/>
                        <a14:foregroundMark x1="94056" y1="68354" x2="94056" y2="6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838" b="8673"/>
          <a:stretch/>
        </p:blipFill>
        <p:spPr bwMode="auto">
          <a:xfrm>
            <a:off x="2231740" y="1275606"/>
            <a:ext cx="4680520" cy="369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31740" y="168191"/>
            <a:ext cx="4680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夹缝中的</a:t>
            </a:r>
            <a:r>
              <a:rPr lang="en-US" altLang="zh-CN" sz="8000" dirty="0" smtClean="0">
                <a:solidFill>
                  <a:srgbClr val="92D050"/>
                </a:solidFill>
                <a:ea typeface="方正粗黑宋简体" pitchFamily="2" charset="-122"/>
              </a:rPr>
              <a:t>80</a:t>
            </a:r>
            <a:r>
              <a:rPr lang="zh-CN" altLang="en-US" sz="72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后</a:t>
            </a:r>
            <a:endParaRPr lang="zh-CN" altLang="en-US" sz="7200" dirty="0">
              <a:solidFill>
                <a:srgbClr val="92D05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08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943" y="129575"/>
            <a:ext cx="6205281" cy="7078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ea typeface="方正粗黑宋简体" pitchFamily="2" charset="-122"/>
              </a:rPr>
              <a:t>先来看看这些</a:t>
            </a:r>
            <a:r>
              <a:rPr lang="en-US" altLang="zh-CN" sz="4000" dirty="0" smtClean="0">
                <a:solidFill>
                  <a:srgbClr val="92D050"/>
                </a:solidFill>
                <a:ea typeface="方正粗黑宋简体" pitchFamily="2" charset="-122"/>
              </a:rPr>
              <a:t>70</a:t>
            </a:r>
            <a:r>
              <a:rPr lang="zh-CN" altLang="en-US" sz="3600" dirty="0" smtClean="0">
                <a:solidFill>
                  <a:srgbClr val="92D050"/>
                </a:solidFill>
                <a:latin typeface="方正粗黑宋简体" pitchFamily="2" charset="-122"/>
                <a:ea typeface="方正粗黑宋简体" pitchFamily="2" charset="-122"/>
              </a:rPr>
              <a:t>后</a:t>
            </a:r>
            <a:endParaRPr lang="zh-CN" altLang="en-US" sz="36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1648" y="4394942"/>
            <a:ext cx="6912352" cy="7078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ea typeface="方正粗黑宋简体" pitchFamily="2" charset="-122"/>
              </a:rPr>
              <a:t>你们这么</a:t>
            </a:r>
            <a:r>
              <a:rPr lang="zh-CN" altLang="en-US" sz="4000" dirty="0" smtClean="0">
                <a:solidFill>
                  <a:srgbClr val="92D050"/>
                </a:solidFill>
                <a:ea typeface="方正粗黑宋简体" pitchFamily="2" charset="-122"/>
              </a:rPr>
              <a:t>厉害</a:t>
            </a:r>
            <a:r>
              <a:rPr lang="zh-CN" altLang="en-US" sz="4000" dirty="0" smtClean="0">
                <a:solidFill>
                  <a:schemeClr val="bg1"/>
                </a:solidFill>
                <a:ea typeface="方正粗黑宋简体" pitchFamily="2" charset="-122"/>
              </a:rPr>
              <a:t>，爸妈知道吗？</a:t>
            </a:r>
            <a:endParaRPr lang="zh-CN" altLang="en-US" sz="3600" dirty="0">
              <a:solidFill>
                <a:schemeClr val="bg1"/>
              </a:solidFill>
              <a:ea typeface="方正粗黑宋简体" pitchFamily="2" charset="-122"/>
            </a:endParaRPr>
          </a:p>
        </p:txBody>
      </p:sp>
      <p:pic>
        <p:nvPicPr>
          <p:cNvPr id="2052" name="Picture 4" descr="d:\已安装~1\360浏~1\360se6\USERDA~1\Temp\131521~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t="344" b="7064"/>
          <a:stretch/>
        </p:blipFill>
        <p:spPr bwMode="auto">
          <a:xfrm>
            <a:off x="382943" y="759680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已安装~1\360浏~1\360se6\USERDA~1\Temp\B21BB0~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9" t="-445" r="17509" b="53583"/>
          <a:stretch/>
        </p:blipFill>
        <p:spPr bwMode="auto">
          <a:xfrm>
            <a:off x="4279771" y="759680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已安装~1\360浏~1\360se6\USERDA~1\Temp\100719~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r="23988" b="55959"/>
          <a:stretch/>
        </p:blipFill>
        <p:spPr bwMode="auto">
          <a:xfrm>
            <a:off x="2331357" y="759680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已安装~1\360浏~1\360se6\USERDA~1\Temp\201210~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2" t="2808" r="24904" b="65280"/>
          <a:stretch/>
        </p:blipFill>
        <p:spPr bwMode="auto">
          <a:xfrm>
            <a:off x="6228184" y="759680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已安装~1\360浏~1\360se6\USERDA~1\Temp\102477~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" t="4678" r="46763" b="23999"/>
          <a:stretch/>
        </p:blipFill>
        <p:spPr bwMode="auto">
          <a:xfrm>
            <a:off x="1331640" y="2499558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d:\已安装~1\360浏~1\360se6\USERDA~1\Temp\EDUCHN~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7" r="18727" b="27941"/>
          <a:stretch/>
        </p:blipFill>
        <p:spPr bwMode="auto">
          <a:xfrm>
            <a:off x="3345408" y="2499558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d:\已安装~1\360浏~1\360se6\USERDA~1\Temp\U_1455~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48357" b="26215"/>
          <a:stretch/>
        </p:blipFill>
        <p:spPr bwMode="auto">
          <a:xfrm>
            <a:off x="5359176" y="2499558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1592" y="2418531"/>
            <a:ext cx="2012452" cy="261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锤子科技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CEO  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罗永浩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5745" y="2418531"/>
            <a:ext cx="2012452" cy="261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腾讯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CEO  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马化腾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09898" y="2418531"/>
            <a:ext cx="2012452" cy="261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360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董事长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周鸿祎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04051" y="2418531"/>
            <a:ext cx="2012452" cy="261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网易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CEO  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丁磊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41539" y="4085832"/>
            <a:ext cx="2012452" cy="261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盛大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CEO  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陈天桥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75811" y="4085832"/>
            <a:ext cx="2012452" cy="261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京东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CEO  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刘强东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10083" y="4085832"/>
            <a:ext cx="2012452" cy="261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魅族科技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CEO  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黄章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3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已安装~1\360浏~1\360se6\USERDA~1\Tem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18784"/>
            <a:ext cx="171450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36596" y="1122824"/>
            <a:ext cx="5670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难道</a:t>
            </a:r>
            <a:r>
              <a:rPr lang="en-US" altLang="zh-CN" sz="3200" dirty="0" smtClean="0">
                <a:solidFill>
                  <a:schemeClr val="bg1"/>
                </a:solidFill>
                <a:ea typeface="方正粗黑宋简体" pitchFamily="2" charset="-122"/>
              </a:rPr>
              <a:t>70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后当中就没有优秀女人了吗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933" y="3507854"/>
            <a:ext cx="5742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娘娘稍安勿躁，罗胖马上给您数数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2915816" y="974571"/>
            <a:ext cx="5691664" cy="877100"/>
          </a:xfrm>
          <a:prstGeom prst="wedgeRoundRectCallout">
            <a:avLst>
              <a:gd name="adj1" fmla="val -55508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561864" y="3284342"/>
            <a:ext cx="5522304" cy="876413"/>
          </a:xfrm>
          <a:prstGeom prst="wedgeRoundRectCallout">
            <a:avLst>
              <a:gd name="adj1" fmla="val 56732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d:\已安装~1\360浏~1\360se6\USERDA~1\Temp\100589~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-3731" r="14502" b="7882"/>
          <a:stretch/>
        </p:blipFill>
        <p:spPr bwMode="auto">
          <a:xfrm>
            <a:off x="755576" y="392830"/>
            <a:ext cx="1713600" cy="171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9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9575"/>
            <a:ext cx="6205281" cy="7078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巾帼不让须眉的</a:t>
            </a:r>
            <a:r>
              <a:rPr lang="en-US" altLang="zh-CN" sz="4000" dirty="0">
                <a:solidFill>
                  <a:srgbClr val="92D050"/>
                </a:solidFill>
                <a:ea typeface="方正粗黑宋简体" pitchFamily="2" charset="-122"/>
              </a:rPr>
              <a:t>70</a:t>
            </a:r>
            <a:r>
              <a:rPr lang="zh-CN" altLang="en-US" sz="4000" dirty="0">
                <a:solidFill>
                  <a:srgbClr val="92D050"/>
                </a:solidFill>
                <a:ea typeface="方正粗黑宋简体" pitchFamily="2" charset="-122"/>
              </a:rPr>
              <a:t>后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5231" y="2583944"/>
            <a:ext cx="6912352" cy="7078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ea typeface="方正粗黑宋简体" pitchFamily="2" charset="-122"/>
              </a:rPr>
              <a:t>这些</a:t>
            </a:r>
            <a:r>
              <a:rPr lang="en-US" altLang="zh-CN" sz="4000" dirty="0" smtClean="0">
                <a:solidFill>
                  <a:schemeClr val="bg1"/>
                </a:solidFill>
                <a:ea typeface="方正粗黑宋简体" pitchFamily="2" charset="-122"/>
              </a:rPr>
              <a:t>70</a:t>
            </a:r>
            <a:r>
              <a:rPr lang="zh-CN" altLang="en-US" sz="4000" dirty="0" smtClean="0">
                <a:solidFill>
                  <a:schemeClr val="bg1"/>
                </a:solidFill>
                <a:ea typeface="方正粗黑宋简体" pitchFamily="2" charset="-122"/>
              </a:rPr>
              <a:t>后的</a:t>
            </a:r>
            <a:r>
              <a:rPr lang="zh-CN" altLang="en-US" sz="4000" dirty="0">
                <a:solidFill>
                  <a:srgbClr val="92D050"/>
                </a:solidFill>
                <a:ea typeface="方正粗黑宋简体" pitchFamily="2" charset="-122"/>
              </a:rPr>
              <a:t>厉害之处</a:t>
            </a:r>
            <a:r>
              <a:rPr lang="zh-CN" altLang="en-US" sz="4000" dirty="0" smtClean="0">
                <a:solidFill>
                  <a:schemeClr val="bg1"/>
                </a:solidFill>
                <a:ea typeface="方正粗黑宋简体" pitchFamily="2" charset="-122"/>
              </a:rPr>
              <a:t>在哪儿呢</a:t>
            </a:r>
            <a:endParaRPr lang="zh-CN" altLang="en-US" sz="4000" dirty="0">
              <a:solidFill>
                <a:schemeClr val="bg1"/>
              </a:solidFill>
              <a:ea typeface="方正粗黑宋简体" pitchFamily="2" charset="-122"/>
            </a:endParaRPr>
          </a:p>
        </p:txBody>
      </p:sp>
      <p:pic>
        <p:nvPicPr>
          <p:cNvPr id="1026" name="Picture 2" descr="d:\已安装~1\360浏~1\360se6\USERDA~1\Temp\013000~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4" t="-91" b="45189"/>
          <a:stretch/>
        </p:blipFill>
        <p:spPr bwMode="auto">
          <a:xfrm>
            <a:off x="7073569" y="3351828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d:\已安装~1\360浏~1\360se6\USERDA~1\Temp\201204~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8" r="25534" b="38329"/>
          <a:stretch/>
        </p:blipFill>
        <p:spPr bwMode="auto">
          <a:xfrm>
            <a:off x="391569" y="799841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d:\已安装~1\360浏~1\360se6\USERDA~1\Temp\806448~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96"/>
          <a:stretch/>
        </p:blipFill>
        <p:spPr bwMode="auto">
          <a:xfrm>
            <a:off x="2037688" y="799841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:\已安装~1\360浏~1\360se6\USERDA~1\Temp\201106~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-291" r="16779" b="46921"/>
          <a:stretch/>
        </p:blipFill>
        <p:spPr bwMode="auto">
          <a:xfrm>
            <a:off x="3683807" y="799841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d:\已安装~1\360浏~1\360se6\USERDA~1\Temp\590449~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4" t="167" b="26106"/>
          <a:stretch/>
        </p:blipFill>
        <p:spPr bwMode="auto">
          <a:xfrm>
            <a:off x="5329926" y="799841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:\已安装~1\360浏~1\360se6\USERDA~1\Temp\PAOJIA~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256" r="11470" b="13118"/>
          <a:stretch/>
        </p:blipFill>
        <p:spPr bwMode="auto">
          <a:xfrm>
            <a:off x="6976044" y="799841"/>
            <a:ext cx="1656000" cy="165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5"/>
          <p:cNvSpPr txBox="1"/>
          <p:nvPr/>
        </p:nvSpPr>
        <p:spPr>
          <a:xfrm>
            <a:off x="708961" y="3783707"/>
            <a:ext cx="5742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抗议，只有姐混的是</a:t>
            </a:r>
            <a:r>
              <a:rPr lang="en-US" altLang="zh-CN" sz="3200" dirty="0" smtClean="0">
                <a:solidFill>
                  <a:schemeClr val="bg1"/>
                </a:solidFill>
                <a:ea typeface="方正粗黑宋简体" pitchFamily="2" charset="-122"/>
              </a:rPr>
              <a:t>IT</a:t>
            </a:r>
            <a:r>
              <a:rPr lang="zh-CN" altLang="en-US" sz="2800" dirty="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圈，好不好？</a:t>
            </a:r>
            <a:endParaRPr lang="zh-CN" altLang="en-US" sz="2800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11560" y="3642736"/>
            <a:ext cx="5937695" cy="876413"/>
          </a:xfrm>
          <a:prstGeom prst="wedgeRoundRectCallout">
            <a:avLst>
              <a:gd name="adj1" fmla="val 56732"/>
              <a:gd name="adj2" fmla="val -20155"/>
              <a:gd name="adj3" fmla="val 16667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1050</Words>
  <Application>Microsoft Office PowerPoint</Application>
  <PresentationFormat>全屏显示(16:9)</PresentationFormat>
  <Paragraphs>122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Calibri</vt:lpstr>
      <vt:lpstr>冬青黑体简体中文 W6</vt:lpstr>
      <vt:lpstr>明黒</vt:lpstr>
      <vt:lpstr>微软雅黑</vt:lpstr>
      <vt:lpstr>迷你简启体</vt:lpstr>
      <vt:lpstr>方正正中黑简体</vt:lpstr>
      <vt:lpstr>方正粗黑宋简体</vt:lpstr>
      <vt:lpstr>方正正黑简体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董翔</dc:creator>
  <cp:lastModifiedBy>YANGS2015</cp:lastModifiedBy>
  <cp:revision>86</cp:revision>
  <dcterms:created xsi:type="dcterms:W3CDTF">2014-01-03T12:12:41Z</dcterms:created>
  <dcterms:modified xsi:type="dcterms:W3CDTF">2015-02-08T14:30:50Z</dcterms:modified>
</cp:coreProperties>
</file>